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31"/>
  </p:notesMasterIdLst>
  <p:sldIdLst>
    <p:sldId id="256" r:id="rId5"/>
    <p:sldId id="345" r:id="rId6"/>
    <p:sldId id="358" r:id="rId7"/>
    <p:sldId id="272" r:id="rId8"/>
    <p:sldId id="359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60" r:id="rId19"/>
    <p:sldId id="361" r:id="rId20"/>
    <p:sldId id="362" r:id="rId21"/>
    <p:sldId id="364" r:id="rId22"/>
    <p:sldId id="363" r:id="rId23"/>
    <p:sldId id="365" r:id="rId24"/>
    <p:sldId id="366" r:id="rId25"/>
    <p:sldId id="286" r:id="rId26"/>
    <p:sldId id="367" r:id="rId27"/>
    <p:sldId id="260" r:id="rId28"/>
    <p:sldId id="344" r:id="rId29"/>
    <p:sldId id="32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472C4"/>
    <a:srgbClr val="A5A5A5"/>
    <a:srgbClr val="ED7D31"/>
    <a:srgbClr val="FFC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54-43A0-A2D3-9161463F95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54-43A0-A2D3-9161463F95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54-43A0-A2D3-9161463F95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454-43A0-A2D3-9161463F9549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54-43A0-A2D3-9161463F9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6D-4DFE-B039-A142D5BDE3A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63AF0C6-52CE-441E-959D-5771E3F4AD6A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6D-4DFE-B039-A142D5BDE3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Text 1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75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096D-4DFE-B039-A142D5BDE3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87168F4-80FF-4E33-9E09-CA5F88BFE0C8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96D-4DFE-B039-A142D5BDE3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Text 1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25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096D-4DFE-B039-A142D5BDE3A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811135650371E-2"/>
          <c:y val="0.12072975303332757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Sang Won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B5-4054-8DED-A3DB6F89AD7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B5-4054-8DED-A3DB6F89AD7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B5-4054-8DED-A3DB6F89AD7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B5-4054-8DED-A3DB6F89AD7F}"/>
              </c:ext>
            </c:extLst>
          </c:dPt>
          <c:cat>
            <c:strRef>
              <c:f>Sheet1!$A$2:$A$6</c:f>
              <c:strCache>
                <c:ptCount val="5"/>
                <c:pt idx="0">
                  <c:v>Data Exploration &amp; Machine Learning</c:v>
                </c:pt>
                <c:pt idx="1">
                  <c:v>Presentation Slides</c:v>
                </c:pt>
                <c:pt idx="2">
                  <c:v>Presentation Voice-over</c:v>
                </c:pt>
                <c:pt idx="3">
                  <c:v>Video Editing</c:v>
                </c:pt>
                <c:pt idx="4">
                  <c:v>Research Work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65</c:v>
                </c:pt>
                <c:pt idx="2">
                  <c:v>0</c:v>
                </c:pt>
                <c:pt idx="3">
                  <c:v>0</c:v>
                </c:pt>
                <c:pt idx="4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B5-4054-8DED-A3DB6F89A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Jia Hao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Data Exploration &amp; Machine Learning</c:v>
                </c:pt>
                <c:pt idx="1">
                  <c:v>Presentation Slides</c:v>
                </c:pt>
                <c:pt idx="2">
                  <c:v>Presentation Voice-over</c:v>
                </c:pt>
                <c:pt idx="3">
                  <c:v>Video Editing</c:v>
                </c:pt>
                <c:pt idx="4">
                  <c:v>Research Work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65</c:v>
                </c:pt>
                <c:pt idx="1">
                  <c:v>35</c:v>
                </c:pt>
                <c:pt idx="2">
                  <c:v>0</c:v>
                </c:pt>
                <c:pt idx="3">
                  <c:v>100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AB5-4054-8DED-A3DB6F89AD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Kin Mun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Data Exploration &amp; Machine Learning</c:v>
                </c:pt>
                <c:pt idx="1">
                  <c:v>Presentation Slides</c:v>
                </c:pt>
                <c:pt idx="2">
                  <c:v>Presentation Voice-over</c:v>
                </c:pt>
                <c:pt idx="3">
                  <c:v>Video Editing</c:v>
                </c:pt>
                <c:pt idx="4">
                  <c:v>Research Work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30</c:v>
                </c:pt>
                <c:pt idx="1">
                  <c:v>0</c:v>
                </c:pt>
                <c:pt idx="2">
                  <c:v>100</c:v>
                </c:pt>
                <c:pt idx="3">
                  <c:v>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B5-4054-8DED-A3DB6F89A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low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557DB9-25D4-4516-B2DD-F989A31FDF8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ED4258-B20D-4BB0-899F-C92EFE5D9F60}">
      <dgm:prSet/>
      <dgm:spPr/>
      <dgm:t>
        <a:bodyPr/>
        <a:lstStyle/>
        <a:p>
          <a:r>
            <a:rPr lang="en-US" b="1" dirty="0"/>
            <a:t>Dividend yield </a:t>
          </a:r>
          <a:r>
            <a:rPr lang="en-US" dirty="0"/>
            <a:t>is defined as the financial ratio that shows how much a company pays out in dividend relative to its stock price.</a:t>
          </a:r>
        </a:p>
      </dgm:t>
    </dgm:pt>
    <dgm:pt modelId="{6706BD5D-8BD5-47C0-9919-6CE4B6FA9DF8}" type="parTrans" cxnId="{023BCAE5-1A2C-40D2-9F9B-B35765A44B40}">
      <dgm:prSet/>
      <dgm:spPr/>
      <dgm:t>
        <a:bodyPr/>
        <a:lstStyle/>
        <a:p>
          <a:endParaRPr lang="en-US"/>
        </a:p>
      </dgm:t>
    </dgm:pt>
    <dgm:pt modelId="{D7183E27-88B5-4E6F-BF31-529A1D9E5328}" type="sibTrans" cxnId="{023BCAE5-1A2C-40D2-9F9B-B35765A44B40}">
      <dgm:prSet/>
      <dgm:spPr/>
      <dgm:t>
        <a:bodyPr/>
        <a:lstStyle/>
        <a:p>
          <a:endParaRPr lang="en-US"/>
        </a:p>
      </dgm:t>
    </dgm:pt>
    <dgm:pt modelId="{A0CB042B-F120-4E17-AACE-B7714029CEF2}">
      <dgm:prSet/>
      <dgm:spPr/>
      <dgm:t>
        <a:bodyPr/>
        <a:lstStyle/>
        <a:p>
          <a:r>
            <a:rPr lang="en-US" b="1" dirty="0"/>
            <a:t>Stock price </a:t>
          </a:r>
          <a:r>
            <a:rPr lang="en-US" dirty="0"/>
            <a:t>shows the investor’s confidence in the company itself</a:t>
          </a:r>
        </a:p>
      </dgm:t>
    </dgm:pt>
    <dgm:pt modelId="{EAB0137D-8FF4-4D29-BA11-4598479E5722}" type="parTrans" cxnId="{13FD81D0-A8E3-4C3C-9399-F821CA3DB372}">
      <dgm:prSet/>
      <dgm:spPr/>
      <dgm:t>
        <a:bodyPr/>
        <a:lstStyle/>
        <a:p>
          <a:endParaRPr lang="en-US"/>
        </a:p>
      </dgm:t>
    </dgm:pt>
    <dgm:pt modelId="{8DC84661-2F1F-4EB9-A632-6BE31D486B38}" type="sibTrans" cxnId="{13FD81D0-A8E3-4C3C-9399-F821CA3DB372}">
      <dgm:prSet/>
      <dgm:spPr/>
      <dgm:t>
        <a:bodyPr/>
        <a:lstStyle/>
        <a:p>
          <a:endParaRPr lang="en-US"/>
        </a:p>
      </dgm:t>
    </dgm:pt>
    <dgm:pt modelId="{D0708F37-11A8-4155-8084-F8A19997E518}">
      <dgm:prSet/>
      <dgm:spPr/>
      <dgm:t>
        <a:bodyPr/>
        <a:lstStyle/>
        <a:p>
          <a:r>
            <a:rPr lang="en-US" b="1" dirty="0"/>
            <a:t>Confidence</a:t>
          </a:r>
          <a:r>
            <a:rPr lang="en-US" dirty="0"/>
            <a:t> can be derived by certainty of the company, whether it will survive during an economic downturn, or it can be derived by the performance of the company</a:t>
          </a:r>
        </a:p>
      </dgm:t>
    </dgm:pt>
    <dgm:pt modelId="{22FA0F5C-E4ED-4D2C-A295-1E9EAB847AC1}" type="parTrans" cxnId="{D45CD1EF-AEEE-4FCC-B755-397C38E39AAB}">
      <dgm:prSet/>
      <dgm:spPr/>
      <dgm:t>
        <a:bodyPr/>
        <a:lstStyle/>
        <a:p>
          <a:endParaRPr lang="en-US"/>
        </a:p>
      </dgm:t>
    </dgm:pt>
    <dgm:pt modelId="{2838DEDB-4A61-460F-AA6E-BB99E821024A}" type="sibTrans" cxnId="{D45CD1EF-AEEE-4FCC-B755-397C38E39AAB}">
      <dgm:prSet/>
      <dgm:spPr/>
      <dgm:t>
        <a:bodyPr/>
        <a:lstStyle/>
        <a:p>
          <a:endParaRPr lang="en-US"/>
        </a:p>
      </dgm:t>
    </dgm:pt>
    <dgm:pt modelId="{7BBC56A4-A1F7-454E-A535-74C9F7CF9DC6}" type="pres">
      <dgm:prSet presAssocID="{29557DB9-25D4-4516-B2DD-F989A31FDF86}" presName="vert0" presStyleCnt="0">
        <dgm:presLayoutVars>
          <dgm:dir/>
          <dgm:animOne val="branch"/>
          <dgm:animLvl val="lvl"/>
        </dgm:presLayoutVars>
      </dgm:prSet>
      <dgm:spPr/>
    </dgm:pt>
    <dgm:pt modelId="{0A8AF29B-E75B-4535-AA86-1E920CD0AAEA}" type="pres">
      <dgm:prSet presAssocID="{42ED4258-B20D-4BB0-899F-C92EFE5D9F60}" presName="thickLine" presStyleLbl="alignNode1" presStyleIdx="0" presStyleCnt="3"/>
      <dgm:spPr/>
    </dgm:pt>
    <dgm:pt modelId="{5B69BC49-F10C-415A-A39E-F35C14A108F6}" type="pres">
      <dgm:prSet presAssocID="{42ED4258-B20D-4BB0-899F-C92EFE5D9F60}" presName="horz1" presStyleCnt="0"/>
      <dgm:spPr/>
    </dgm:pt>
    <dgm:pt modelId="{35B9D1CB-13AC-42AC-A437-EC7DCE719F7C}" type="pres">
      <dgm:prSet presAssocID="{42ED4258-B20D-4BB0-899F-C92EFE5D9F60}" presName="tx1" presStyleLbl="revTx" presStyleIdx="0" presStyleCnt="3"/>
      <dgm:spPr/>
    </dgm:pt>
    <dgm:pt modelId="{043F6657-58CA-4D6A-A087-379D95783C35}" type="pres">
      <dgm:prSet presAssocID="{42ED4258-B20D-4BB0-899F-C92EFE5D9F60}" presName="vert1" presStyleCnt="0"/>
      <dgm:spPr/>
    </dgm:pt>
    <dgm:pt modelId="{514F12F5-A7FB-4D3E-8622-9A4C4CA9678C}" type="pres">
      <dgm:prSet presAssocID="{A0CB042B-F120-4E17-AACE-B7714029CEF2}" presName="thickLine" presStyleLbl="alignNode1" presStyleIdx="1" presStyleCnt="3"/>
      <dgm:spPr/>
    </dgm:pt>
    <dgm:pt modelId="{82A19369-A28C-4C96-891E-D15A56C2F118}" type="pres">
      <dgm:prSet presAssocID="{A0CB042B-F120-4E17-AACE-B7714029CEF2}" presName="horz1" presStyleCnt="0"/>
      <dgm:spPr/>
    </dgm:pt>
    <dgm:pt modelId="{7CC8FF28-12DF-4FD8-980A-DB855D57D793}" type="pres">
      <dgm:prSet presAssocID="{A0CB042B-F120-4E17-AACE-B7714029CEF2}" presName="tx1" presStyleLbl="revTx" presStyleIdx="1" presStyleCnt="3"/>
      <dgm:spPr/>
    </dgm:pt>
    <dgm:pt modelId="{FC83ACC6-8911-453D-81F5-FB6CFD6CFC96}" type="pres">
      <dgm:prSet presAssocID="{A0CB042B-F120-4E17-AACE-B7714029CEF2}" presName="vert1" presStyleCnt="0"/>
      <dgm:spPr/>
    </dgm:pt>
    <dgm:pt modelId="{E8838AD8-DDD0-4C97-BECA-87CA56FADB2A}" type="pres">
      <dgm:prSet presAssocID="{D0708F37-11A8-4155-8084-F8A19997E518}" presName="thickLine" presStyleLbl="alignNode1" presStyleIdx="2" presStyleCnt="3"/>
      <dgm:spPr/>
    </dgm:pt>
    <dgm:pt modelId="{19A73D91-CEE6-4C41-AC24-5EA7AE5C1370}" type="pres">
      <dgm:prSet presAssocID="{D0708F37-11A8-4155-8084-F8A19997E518}" presName="horz1" presStyleCnt="0"/>
      <dgm:spPr/>
    </dgm:pt>
    <dgm:pt modelId="{B3BABC96-7B22-4717-B9B3-07A31758DBE8}" type="pres">
      <dgm:prSet presAssocID="{D0708F37-11A8-4155-8084-F8A19997E518}" presName="tx1" presStyleLbl="revTx" presStyleIdx="2" presStyleCnt="3"/>
      <dgm:spPr/>
    </dgm:pt>
    <dgm:pt modelId="{6B2DFD6C-24FB-46F3-8803-1EA6FF2BECAB}" type="pres">
      <dgm:prSet presAssocID="{D0708F37-11A8-4155-8084-F8A19997E518}" presName="vert1" presStyleCnt="0"/>
      <dgm:spPr/>
    </dgm:pt>
  </dgm:ptLst>
  <dgm:cxnLst>
    <dgm:cxn modelId="{88810561-CF52-49DB-A60D-3011DB03CBCC}" type="presOf" srcId="{D0708F37-11A8-4155-8084-F8A19997E518}" destId="{B3BABC96-7B22-4717-B9B3-07A31758DBE8}" srcOrd="0" destOrd="0" presId="urn:microsoft.com/office/officeart/2008/layout/LinedList"/>
    <dgm:cxn modelId="{C3E84D7F-BF49-4B17-8714-9E03C7C702C5}" type="presOf" srcId="{A0CB042B-F120-4E17-AACE-B7714029CEF2}" destId="{7CC8FF28-12DF-4FD8-980A-DB855D57D793}" srcOrd="0" destOrd="0" presId="urn:microsoft.com/office/officeart/2008/layout/LinedList"/>
    <dgm:cxn modelId="{320B6596-020A-4C77-B5B5-367CE07D9456}" type="presOf" srcId="{29557DB9-25D4-4516-B2DD-F989A31FDF86}" destId="{7BBC56A4-A1F7-454E-A535-74C9F7CF9DC6}" srcOrd="0" destOrd="0" presId="urn:microsoft.com/office/officeart/2008/layout/LinedList"/>
    <dgm:cxn modelId="{A679CFBA-642D-4A0C-A381-6D4991EE2C85}" type="presOf" srcId="{42ED4258-B20D-4BB0-899F-C92EFE5D9F60}" destId="{35B9D1CB-13AC-42AC-A437-EC7DCE719F7C}" srcOrd="0" destOrd="0" presId="urn:microsoft.com/office/officeart/2008/layout/LinedList"/>
    <dgm:cxn modelId="{13FD81D0-A8E3-4C3C-9399-F821CA3DB372}" srcId="{29557DB9-25D4-4516-B2DD-F989A31FDF86}" destId="{A0CB042B-F120-4E17-AACE-B7714029CEF2}" srcOrd="1" destOrd="0" parTransId="{EAB0137D-8FF4-4D29-BA11-4598479E5722}" sibTransId="{8DC84661-2F1F-4EB9-A632-6BE31D486B38}"/>
    <dgm:cxn modelId="{023BCAE5-1A2C-40D2-9F9B-B35765A44B40}" srcId="{29557DB9-25D4-4516-B2DD-F989A31FDF86}" destId="{42ED4258-B20D-4BB0-899F-C92EFE5D9F60}" srcOrd="0" destOrd="0" parTransId="{6706BD5D-8BD5-47C0-9919-6CE4B6FA9DF8}" sibTransId="{D7183E27-88B5-4E6F-BF31-529A1D9E5328}"/>
    <dgm:cxn modelId="{D45CD1EF-AEEE-4FCC-B755-397C38E39AAB}" srcId="{29557DB9-25D4-4516-B2DD-F989A31FDF86}" destId="{D0708F37-11A8-4155-8084-F8A19997E518}" srcOrd="2" destOrd="0" parTransId="{22FA0F5C-E4ED-4D2C-A295-1E9EAB847AC1}" sibTransId="{2838DEDB-4A61-460F-AA6E-BB99E821024A}"/>
    <dgm:cxn modelId="{B5A3642E-8D27-424F-8FAA-993E823B941F}" type="presParOf" srcId="{7BBC56A4-A1F7-454E-A535-74C9F7CF9DC6}" destId="{0A8AF29B-E75B-4535-AA86-1E920CD0AAEA}" srcOrd="0" destOrd="0" presId="urn:microsoft.com/office/officeart/2008/layout/LinedList"/>
    <dgm:cxn modelId="{C5DDB95C-DE3E-47E2-A3D3-1BB310E118EB}" type="presParOf" srcId="{7BBC56A4-A1F7-454E-A535-74C9F7CF9DC6}" destId="{5B69BC49-F10C-415A-A39E-F35C14A108F6}" srcOrd="1" destOrd="0" presId="urn:microsoft.com/office/officeart/2008/layout/LinedList"/>
    <dgm:cxn modelId="{DD841F64-B80B-45B1-B54F-C02E496683F8}" type="presParOf" srcId="{5B69BC49-F10C-415A-A39E-F35C14A108F6}" destId="{35B9D1CB-13AC-42AC-A437-EC7DCE719F7C}" srcOrd="0" destOrd="0" presId="urn:microsoft.com/office/officeart/2008/layout/LinedList"/>
    <dgm:cxn modelId="{0EFF7BC6-09C7-4DD6-BD52-F5903BB79003}" type="presParOf" srcId="{5B69BC49-F10C-415A-A39E-F35C14A108F6}" destId="{043F6657-58CA-4D6A-A087-379D95783C35}" srcOrd="1" destOrd="0" presId="urn:microsoft.com/office/officeart/2008/layout/LinedList"/>
    <dgm:cxn modelId="{4602BD4F-77D6-41A6-8C2F-0EE3AF48F7B7}" type="presParOf" srcId="{7BBC56A4-A1F7-454E-A535-74C9F7CF9DC6}" destId="{514F12F5-A7FB-4D3E-8622-9A4C4CA9678C}" srcOrd="2" destOrd="0" presId="urn:microsoft.com/office/officeart/2008/layout/LinedList"/>
    <dgm:cxn modelId="{FB95742E-81D4-4EEC-A19F-D67C6234356A}" type="presParOf" srcId="{7BBC56A4-A1F7-454E-A535-74C9F7CF9DC6}" destId="{82A19369-A28C-4C96-891E-D15A56C2F118}" srcOrd="3" destOrd="0" presId="urn:microsoft.com/office/officeart/2008/layout/LinedList"/>
    <dgm:cxn modelId="{C74BFE58-4040-4AE4-AA29-A11C5F812EC0}" type="presParOf" srcId="{82A19369-A28C-4C96-891E-D15A56C2F118}" destId="{7CC8FF28-12DF-4FD8-980A-DB855D57D793}" srcOrd="0" destOrd="0" presId="urn:microsoft.com/office/officeart/2008/layout/LinedList"/>
    <dgm:cxn modelId="{31BF3295-FE50-40F4-9075-EC4215FFF0CA}" type="presParOf" srcId="{82A19369-A28C-4C96-891E-D15A56C2F118}" destId="{FC83ACC6-8911-453D-81F5-FB6CFD6CFC96}" srcOrd="1" destOrd="0" presId="urn:microsoft.com/office/officeart/2008/layout/LinedList"/>
    <dgm:cxn modelId="{56413EB6-6571-4D08-B368-9FA9D5F87BF8}" type="presParOf" srcId="{7BBC56A4-A1F7-454E-A535-74C9F7CF9DC6}" destId="{E8838AD8-DDD0-4C97-BECA-87CA56FADB2A}" srcOrd="4" destOrd="0" presId="urn:microsoft.com/office/officeart/2008/layout/LinedList"/>
    <dgm:cxn modelId="{4BA61ABE-6595-43C1-924D-00937D0F2D1B}" type="presParOf" srcId="{7BBC56A4-A1F7-454E-A535-74C9F7CF9DC6}" destId="{19A73D91-CEE6-4C41-AC24-5EA7AE5C1370}" srcOrd="5" destOrd="0" presId="urn:microsoft.com/office/officeart/2008/layout/LinedList"/>
    <dgm:cxn modelId="{C0581458-B098-4018-A7F0-5E524E845D88}" type="presParOf" srcId="{19A73D91-CEE6-4C41-AC24-5EA7AE5C1370}" destId="{B3BABC96-7B22-4717-B9B3-07A31758DBE8}" srcOrd="0" destOrd="0" presId="urn:microsoft.com/office/officeart/2008/layout/LinedList"/>
    <dgm:cxn modelId="{4DF446AD-9BA7-46CB-A313-16A445F2706D}" type="presParOf" srcId="{19A73D91-CEE6-4C41-AC24-5EA7AE5C1370}" destId="{6B2DFD6C-24FB-46F3-8803-1EA6FF2BEC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AF29B-E75B-4535-AA86-1E920CD0AAEA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9D1CB-13AC-42AC-A437-EC7DCE719F7C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Dividend yield </a:t>
          </a:r>
          <a:r>
            <a:rPr lang="en-US" sz="2100" kern="1200" dirty="0"/>
            <a:t>is defined as the financial ratio that shows how much a company pays out in dividend relative to its stock price.</a:t>
          </a:r>
        </a:p>
      </dsp:txBody>
      <dsp:txXfrm>
        <a:off x="0" y="2703"/>
        <a:ext cx="6900512" cy="1843578"/>
      </dsp:txXfrm>
    </dsp:sp>
    <dsp:sp modelId="{514F12F5-A7FB-4D3E-8622-9A4C4CA9678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8FF28-12DF-4FD8-980A-DB855D57D793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Stock price </a:t>
          </a:r>
          <a:r>
            <a:rPr lang="en-US" sz="2100" kern="1200" dirty="0"/>
            <a:t>shows the investor’s confidence in the company itself</a:t>
          </a:r>
        </a:p>
      </dsp:txBody>
      <dsp:txXfrm>
        <a:off x="0" y="1846281"/>
        <a:ext cx="6900512" cy="1843578"/>
      </dsp:txXfrm>
    </dsp:sp>
    <dsp:sp modelId="{E8838AD8-DDD0-4C97-BECA-87CA56FADB2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BC96-7B22-4717-B9B3-07A31758DBE8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Confidence</a:t>
          </a:r>
          <a:r>
            <a:rPr lang="en-US" sz="2100" kern="1200" dirty="0"/>
            <a:t> can be derived by certainty of the company, whether it will survive during an economic downturn, or it can be derived by the performance of the company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F862-99D0-4900-AC76-1B89D06B7269}" type="datetimeFigureOut">
              <a:rPr lang="en-US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0365-6131-4F6B-A80F-51350B9E1BE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C44AE-67E7-4B97-B48D-95230F2C0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FC8708-B080-45CC-A8A3-991B3405B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A7959-033A-4633-B41C-BF0CA831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59EE6-02DC-4CC9-8755-47EF0426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A37C7-80E1-475E-969C-FCFA275E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30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DEBE-6B50-4B26-B52A-1135EBE1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773059-29DC-425B-B5CA-F6C210941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C37FF-9CF1-4A41-A746-269D18A7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37F66-DC84-4153-8AD7-5E6BB54A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EDBE7-1BC3-4301-8B7A-C7579097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70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FE3173-46C8-4CA2-9588-F520EAD9D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531D5-AE67-434C-BF2C-2EE5E4BF6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74F7C-C022-41C1-AFCB-4B35CF87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467A6-62A9-4710-AAE9-4BBEC927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8144F-6622-48EE-AAED-3394309B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851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31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7354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12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3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EE2F0-E777-4D94-81E8-EE89640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28B86-59F7-401F-A6DF-074B1231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5495E-9859-4DEC-B9D0-594DAA6D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23547-62E9-43A2-891B-62184F52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CEB37-332B-4A1A-A3A2-6E7B8641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927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404E7-E156-430B-9CC5-BBA6057D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0E6061-95FF-4706-AF80-10475DFE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E43CD-5D86-4F4E-B420-01CF8FB9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78DC4-6854-4C79-8769-3CE27C2C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01889-E4F6-4D94-8C35-CD20ECDE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302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69A9-60CF-4CD3-9C86-9CCA4ED0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E055D-5F24-41B5-A23C-E19BA0356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E6433-4A48-4BC6-A7B8-0840525F4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BDBE-A0D8-40F9-AB69-3881FF34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38EDBB-7F6F-49DA-891D-7EDD539A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BC335-5930-4B36-8C57-5FC5A648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4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8CFF-69D8-4F4A-96DD-C4EDEC83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5C046-F292-421C-BBB8-BE93F3A8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FA8D4-3C75-4445-A33A-A4FE479FE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D0BEE6-742C-442A-B830-76C607C7C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75D63-FB3F-472B-808D-1D9F83932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1ABAD7-5F62-4B67-B9FE-FBAAF106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70875A-E0D0-4460-BD17-6AD310AED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7B3325-E621-4E5C-8C71-DBB157E3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005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2AD48-A87A-41AD-85E6-870587AB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8CCCFE-1077-40A7-8BFB-EEF6409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5DC0-05BC-46EF-A448-00CD1E11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CB830-78C9-4F77-8A06-554560BC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0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6220B1-BFB6-4548-A766-0B0E347C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735AE9-EB06-4B39-A781-3AC1709F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A05D0-B8F4-4E08-861A-3E9BFA6B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3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5CE92-3FC0-43B4-99FB-4708CC8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9796-B0AB-4DD0-A373-A5E0F674F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BE159-3489-47F6-A430-2C85B7643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F76DDF-BED4-4BD7-B3EE-4F36B461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A8CE3D-0F16-4511-AA21-E41A5E6D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1FFA2A-1E2F-40BC-9117-EF92CD59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75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F0C67-EF2A-422A-A3FD-4175DBDE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1B2560-1F38-4C48-A419-A2A3A4C54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670D6A-FD32-4F41-8A24-6B1E6D1B1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F22B34-CFE6-400F-930D-5D201E9E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90C8CA-760C-4765-A38B-F2124931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64483-5466-4015-B50D-A94EC6D0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193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C16A32-356C-4B9D-B30C-0B647333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65E2E4-679A-4DDC-A211-32683567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E385B-741A-4053-AA26-1E87A47FA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April 23, 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02178-1DDD-407C-8BF1-85A54DEC9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D7CE9-3D4F-4EF7-8407-754BFF39D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4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6" r:id="rId12"/>
    <p:sldLayoutId id="2147483718" r:id="rId13"/>
    <p:sldLayoutId id="2147483725" r:id="rId14"/>
    <p:sldLayoutId id="2147483732" r:id="rId1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비디오 14">
            <a:extLst>
              <a:ext uri="{FF2B5EF4-FFF2-40B4-BE49-F238E27FC236}">
                <a16:creationId xmlns:a16="http://schemas.microsoft.com/office/drawing/2014/main" id="{8427419D-41E6-4B04-890C-532321B1C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D7C5B-C21C-4413-A711-6DDB927E5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562803"/>
            <a:ext cx="10058400" cy="970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5200" b="1" dirty="0">
                <a:solidFill>
                  <a:srgbClr val="FFFFFF"/>
                </a:solidFill>
              </a:rPr>
              <a:t>Predicting Stock Trends</a:t>
            </a:r>
            <a:endParaRPr lang="ko-KR" altLang="en-US" sz="5200" b="1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46AC2C-C6C5-4A3B-AEEA-0B5CCB0C0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705028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CZ1115 FS8, Group 9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Chin Kin Mun, Yeap Jia Hao, Yoon Sang Won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Calculating Dividend Yield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24D5A2-05E3-4935-9E4A-D040CDAEF233}"/>
              </a:ext>
            </a:extLst>
          </p:cNvPr>
          <p:cNvGrpSpPr/>
          <p:nvPr/>
        </p:nvGrpSpPr>
        <p:grpSpPr>
          <a:xfrm>
            <a:off x="830631" y="2723239"/>
            <a:ext cx="10083700" cy="3078550"/>
            <a:chOff x="830631" y="2083159"/>
            <a:chExt cx="10083700" cy="30785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5D795-D1F0-43CF-9DE2-176C0BFB2404}"/>
                </a:ext>
              </a:extLst>
            </p:cNvPr>
            <p:cNvGrpSpPr/>
            <p:nvPr/>
          </p:nvGrpSpPr>
          <p:grpSpPr>
            <a:xfrm>
              <a:off x="830631" y="2083159"/>
              <a:ext cx="10083700" cy="2432219"/>
              <a:chOff x="830631" y="2083159"/>
              <a:chExt cx="10083700" cy="2432219"/>
            </a:xfrm>
          </p:grpSpPr>
          <p:pic>
            <p:nvPicPr>
              <p:cNvPr id="62" name="Picture 61" descr="Text&#10;&#10;Description automatically generated">
                <a:extLst>
                  <a:ext uri="{FF2B5EF4-FFF2-40B4-BE49-F238E27FC236}">
                    <a16:creationId xmlns:a16="http://schemas.microsoft.com/office/drawing/2014/main" id="{4FD310AF-263F-4C60-8F70-0438425EC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083159"/>
                <a:ext cx="7435159" cy="2056935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0DE42E2-4185-45F5-9FD9-3D7CF14504F4}"/>
                  </a:ext>
                </a:extLst>
              </p:cNvPr>
              <p:cNvSpPr/>
              <p:nvPr/>
            </p:nvSpPr>
            <p:spPr>
              <a:xfrm>
                <a:off x="838200" y="2257901"/>
                <a:ext cx="5684520" cy="828000"/>
              </a:xfrm>
              <a:prstGeom prst="rect">
                <a:avLst/>
              </a:prstGeom>
              <a:noFill/>
              <a:ln w="28575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4BD665C-0D1D-4246-9226-DDA4E3E73F33}"/>
                  </a:ext>
                </a:extLst>
              </p:cNvPr>
              <p:cNvCxnSpPr>
                <a:cxnSpLocks/>
                <a:stCxn id="66" idx="3"/>
                <a:endCxn id="68" idx="1"/>
              </p:cNvCxnSpPr>
              <p:nvPr/>
            </p:nvCxnSpPr>
            <p:spPr>
              <a:xfrm>
                <a:off x="6522720" y="2671901"/>
                <a:ext cx="1866125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E0E6491-A5C1-4C71-8EBB-74DF6638B528}"/>
                  </a:ext>
                </a:extLst>
              </p:cNvPr>
              <p:cNvSpPr txBox="1"/>
              <p:nvPr/>
            </p:nvSpPr>
            <p:spPr>
              <a:xfrm>
                <a:off x="8388845" y="2348735"/>
                <a:ext cx="2525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Convert dividend into adjusted dividend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2A4E641-AFF0-45AC-8453-0CB72BD15701}"/>
                  </a:ext>
                </a:extLst>
              </p:cNvPr>
              <p:cNvSpPr/>
              <p:nvPr/>
            </p:nvSpPr>
            <p:spPr>
              <a:xfrm>
                <a:off x="830631" y="3467158"/>
                <a:ext cx="7394924" cy="210556"/>
              </a:xfrm>
              <a:prstGeom prst="rect">
                <a:avLst/>
              </a:prstGeom>
              <a:noFill/>
              <a:ln w="28575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72C6589-CAD9-4D9A-B17C-0F6302E096EE}"/>
                  </a:ext>
                </a:extLst>
              </p:cNvPr>
              <p:cNvCxnSpPr>
                <a:cxnSpLocks/>
                <a:stCxn id="69" idx="2"/>
                <a:endCxn id="71" idx="0"/>
              </p:cNvCxnSpPr>
              <p:nvPr/>
            </p:nvCxnSpPr>
            <p:spPr>
              <a:xfrm>
                <a:off x="4528093" y="3677714"/>
                <a:ext cx="0" cy="837664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56E31F-4D89-45E4-8AB6-DB72E691B117}"/>
                </a:ext>
              </a:extLst>
            </p:cNvPr>
            <p:cNvSpPr txBox="1"/>
            <p:nvPr/>
          </p:nvSpPr>
          <p:spPr>
            <a:xfrm>
              <a:off x="3038305" y="4515378"/>
              <a:ext cx="297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Convert adjusted dividend into dividend yield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B39E13-7EA9-4108-A747-F513BEAA56C4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A2170CA-AD54-490E-BFF6-3024829DA6F2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6" name="Block Arc 85">
                <a:extLst>
                  <a:ext uri="{FF2B5EF4-FFF2-40B4-BE49-F238E27FC236}">
                    <a16:creationId xmlns:a16="http://schemas.microsoft.com/office/drawing/2014/main" id="{48F70E26-5AE2-4914-AE91-97586E210CC9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30159E05-CFB6-43F6-B6D3-77CB4F820C4B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909E7FCB-709B-4A56-8555-E31872F6237B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5396C88A-57D6-4134-9FF7-0BFCFFB1C48B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35190CE-3778-4B5D-9D72-12D6C735F1AD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FBB94FA1-E812-4051-884D-E01F7C103D08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DC0EAC54-F7B4-4A07-9699-CD51990CBF60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3" name="그룹 7">
                <a:extLst>
                  <a:ext uri="{FF2B5EF4-FFF2-40B4-BE49-F238E27FC236}">
                    <a16:creationId xmlns:a16="http://schemas.microsoft.com/office/drawing/2014/main" id="{819971CD-F5C2-447D-AEE8-B4BF8DD2187E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07554CC-4AB9-4D4F-B06B-F7B8AB7E807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9D01B4-3547-46F0-884E-81C31787E1FD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6" name="Rectangle 7">
                  <a:extLst>
                    <a:ext uri="{FF2B5EF4-FFF2-40B4-BE49-F238E27FC236}">
                      <a16:creationId xmlns:a16="http://schemas.microsoft.com/office/drawing/2014/main" id="{7B2155B6-D9E0-4A49-834A-D7C57AC92706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4" name="그룹 8">
                <a:extLst>
                  <a:ext uri="{FF2B5EF4-FFF2-40B4-BE49-F238E27FC236}">
                    <a16:creationId xmlns:a16="http://schemas.microsoft.com/office/drawing/2014/main" id="{6EBA25BA-5FEC-4975-B50F-D04F1C141FA1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31EB660-505D-4208-91E8-DC7F31972F36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4438F-813E-4EFB-8CFA-38261739AA61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그룹 16">
                <a:extLst>
                  <a:ext uri="{FF2B5EF4-FFF2-40B4-BE49-F238E27FC236}">
                    <a16:creationId xmlns:a16="http://schemas.microsoft.com/office/drawing/2014/main" id="{EED1A0CE-ACC4-43B6-90B7-B01C351C53B1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0D9630E-0751-42A9-9D3E-5374D31285AD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4146DF1-1BDC-49A3-9440-36EDA7516662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7">
                <a:extLst>
                  <a:ext uri="{FF2B5EF4-FFF2-40B4-BE49-F238E27FC236}">
                    <a16:creationId xmlns:a16="http://schemas.microsoft.com/office/drawing/2014/main" id="{1CEC0D37-8446-400A-81A2-685E0B265C56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0366EE7-4113-4B75-ACA4-58F24FBE54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A614F8A-0571-40E0-A4B9-2B6EBB04233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51">
                  <a:extLst>
                    <a:ext uri="{FF2B5EF4-FFF2-40B4-BE49-F238E27FC236}">
                      <a16:creationId xmlns:a16="http://schemas.microsoft.com/office/drawing/2014/main" id="{98E1B398-606A-4CA4-A03D-97018D53F2E5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056F674A-A434-4760-9ACE-8030DE06E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73034D-C26F-4B6C-AC7C-5B0F240F6E8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4BBC41C1-4B56-4560-B802-25E0BDC15AC6}"/>
              </a:ext>
            </a:extLst>
          </p:cNvPr>
          <p:cNvSpPr txBox="1"/>
          <p:nvPr/>
        </p:nvSpPr>
        <p:spPr>
          <a:xfrm>
            <a:off x="851137" y="1932438"/>
            <a:ext cx="104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API only provides Dividend data, but Dividend Yield data is required for 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56024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Bi-variate Plots against Time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B39E13-7EA9-4108-A747-F513BEAA56C4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A2170CA-AD54-490E-BFF6-3024829DA6F2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6" name="Block Arc 85">
                <a:extLst>
                  <a:ext uri="{FF2B5EF4-FFF2-40B4-BE49-F238E27FC236}">
                    <a16:creationId xmlns:a16="http://schemas.microsoft.com/office/drawing/2014/main" id="{48F70E26-5AE2-4914-AE91-97586E210CC9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30159E05-CFB6-43F6-B6D3-77CB4F820C4B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909E7FCB-709B-4A56-8555-E31872F6237B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5396C88A-57D6-4134-9FF7-0BFCFFB1C48B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35190CE-3778-4B5D-9D72-12D6C735F1AD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FBB94FA1-E812-4051-884D-E01F7C103D08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DC0EAC54-F7B4-4A07-9699-CD51990CBF60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3" name="그룹 7">
                <a:extLst>
                  <a:ext uri="{FF2B5EF4-FFF2-40B4-BE49-F238E27FC236}">
                    <a16:creationId xmlns:a16="http://schemas.microsoft.com/office/drawing/2014/main" id="{819971CD-F5C2-447D-AEE8-B4BF8DD2187E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07554CC-4AB9-4D4F-B06B-F7B8AB7E807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9D01B4-3547-46F0-884E-81C31787E1FD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6" name="Rectangle 7">
                  <a:extLst>
                    <a:ext uri="{FF2B5EF4-FFF2-40B4-BE49-F238E27FC236}">
                      <a16:creationId xmlns:a16="http://schemas.microsoft.com/office/drawing/2014/main" id="{7B2155B6-D9E0-4A49-834A-D7C57AC92706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4" name="그룹 8">
                <a:extLst>
                  <a:ext uri="{FF2B5EF4-FFF2-40B4-BE49-F238E27FC236}">
                    <a16:creationId xmlns:a16="http://schemas.microsoft.com/office/drawing/2014/main" id="{6EBA25BA-5FEC-4975-B50F-D04F1C141FA1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31EB660-505D-4208-91E8-DC7F31972F36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4438F-813E-4EFB-8CFA-38261739AA61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그룹 16">
                <a:extLst>
                  <a:ext uri="{FF2B5EF4-FFF2-40B4-BE49-F238E27FC236}">
                    <a16:creationId xmlns:a16="http://schemas.microsoft.com/office/drawing/2014/main" id="{EED1A0CE-ACC4-43B6-90B7-B01C351C53B1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0D9630E-0751-42A9-9D3E-5374D31285AD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4146DF1-1BDC-49A3-9440-36EDA7516662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7">
                <a:extLst>
                  <a:ext uri="{FF2B5EF4-FFF2-40B4-BE49-F238E27FC236}">
                    <a16:creationId xmlns:a16="http://schemas.microsoft.com/office/drawing/2014/main" id="{1CEC0D37-8446-400A-81A2-685E0B265C56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0366EE7-4113-4B75-ACA4-58F24FBE54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A614F8A-0571-40E0-A4B9-2B6EBB04233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51">
                  <a:extLst>
                    <a:ext uri="{FF2B5EF4-FFF2-40B4-BE49-F238E27FC236}">
                      <a16:creationId xmlns:a16="http://schemas.microsoft.com/office/drawing/2014/main" id="{98E1B398-606A-4CA4-A03D-97018D53F2E5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056F674A-A434-4760-9ACE-8030DE06E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73034D-C26F-4B6C-AC7C-5B0F240F6E8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D72CB5-C5A2-4A11-A0E1-19EA04C2161D}"/>
              </a:ext>
            </a:extLst>
          </p:cNvPr>
          <p:cNvGrpSpPr/>
          <p:nvPr/>
        </p:nvGrpSpPr>
        <p:grpSpPr>
          <a:xfrm>
            <a:off x="456694" y="1645195"/>
            <a:ext cx="5455917" cy="3673572"/>
            <a:chOff x="323528" y="1619943"/>
            <a:chExt cx="5455917" cy="3673572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id="{058ADE0B-A101-4EBB-B78C-A17DE50B0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2006326"/>
              <a:ext cx="5455917" cy="328718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048409-378A-408C-A0B9-5B33C800E8AB}"/>
                </a:ext>
              </a:extLst>
            </p:cNvPr>
            <p:cNvSpPr txBox="1"/>
            <p:nvPr/>
          </p:nvSpPr>
          <p:spPr>
            <a:xfrm>
              <a:off x="2685270" y="1619943"/>
              <a:ext cx="732431" cy="307777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Price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26BB60-5473-4E90-A1B5-2178C3051CA5}"/>
              </a:ext>
            </a:extLst>
          </p:cNvPr>
          <p:cNvGrpSpPr/>
          <p:nvPr/>
        </p:nvGrpSpPr>
        <p:grpSpPr>
          <a:xfrm>
            <a:off x="6279390" y="1639146"/>
            <a:ext cx="5332768" cy="3662688"/>
            <a:chOff x="6412556" y="1608720"/>
            <a:chExt cx="5332768" cy="3662688"/>
          </a:xfrm>
        </p:grpSpPr>
        <p:pic>
          <p:nvPicPr>
            <p:cNvPr id="46" name="그림 4">
              <a:extLst>
                <a:ext uri="{FF2B5EF4-FFF2-40B4-BE49-F238E27FC236}">
                  <a16:creationId xmlns:a16="http://schemas.microsoft.com/office/drawing/2014/main" id="{DD73FDA9-460B-43CE-8307-12C8BDCE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556" y="2018421"/>
              <a:ext cx="5332768" cy="325298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B49AC1-34D1-4A09-808D-C49F5C7C3EEE}"/>
                </a:ext>
              </a:extLst>
            </p:cNvPr>
            <p:cNvSpPr txBox="1"/>
            <p:nvPr/>
          </p:nvSpPr>
          <p:spPr>
            <a:xfrm>
              <a:off x="8062539" y="1608720"/>
              <a:ext cx="2032802" cy="319874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Natural Log of Price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73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Bi-variate Plots against Time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B39E13-7EA9-4108-A747-F513BEAA56C4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A2170CA-AD54-490E-BFF6-3024829DA6F2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6" name="Block Arc 85">
                <a:extLst>
                  <a:ext uri="{FF2B5EF4-FFF2-40B4-BE49-F238E27FC236}">
                    <a16:creationId xmlns:a16="http://schemas.microsoft.com/office/drawing/2014/main" id="{48F70E26-5AE2-4914-AE91-97586E210CC9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30159E05-CFB6-43F6-B6D3-77CB4F820C4B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909E7FCB-709B-4A56-8555-E31872F6237B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5396C88A-57D6-4134-9FF7-0BFCFFB1C48B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35190CE-3778-4B5D-9D72-12D6C735F1AD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FBB94FA1-E812-4051-884D-E01F7C103D08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DC0EAC54-F7B4-4A07-9699-CD51990CBF60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3" name="그룹 7">
                <a:extLst>
                  <a:ext uri="{FF2B5EF4-FFF2-40B4-BE49-F238E27FC236}">
                    <a16:creationId xmlns:a16="http://schemas.microsoft.com/office/drawing/2014/main" id="{819971CD-F5C2-447D-AEE8-B4BF8DD2187E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07554CC-4AB9-4D4F-B06B-F7B8AB7E807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9D01B4-3547-46F0-884E-81C31787E1FD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6" name="Rectangle 7">
                  <a:extLst>
                    <a:ext uri="{FF2B5EF4-FFF2-40B4-BE49-F238E27FC236}">
                      <a16:creationId xmlns:a16="http://schemas.microsoft.com/office/drawing/2014/main" id="{7B2155B6-D9E0-4A49-834A-D7C57AC92706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4" name="그룹 8">
                <a:extLst>
                  <a:ext uri="{FF2B5EF4-FFF2-40B4-BE49-F238E27FC236}">
                    <a16:creationId xmlns:a16="http://schemas.microsoft.com/office/drawing/2014/main" id="{6EBA25BA-5FEC-4975-B50F-D04F1C141FA1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31EB660-505D-4208-91E8-DC7F31972F36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4438F-813E-4EFB-8CFA-38261739AA61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그룹 16">
                <a:extLst>
                  <a:ext uri="{FF2B5EF4-FFF2-40B4-BE49-F238E27FC236}">
                    <a16:creationId xmlns:a16="http://schemas.microsoft.com/office/drawing/2014/main" id="{EED1A0CE-ACC4-43B6-90B7-B01C351C53B1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0D9630E-0751-42A9-9D3E-5374D31285AD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4146DF1-1BDC-49A3-9440-36EDA7516662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7">
                <a:extLst>
                  <a:ext uri="{FF2B5EF4-FFF2-40B4-BE49-F238E27FC236}">
                    <a16:creationId xmlns:a16="http://schemas.microsoft.com/office/drawing/2014/main" id="{1CEC0D37-8446-400A-81A2-685E0B265C56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0366EE7-4113-4B75-ACA4-58F24FBE54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A614F8A-0571-40E0-A4B9-2B6EBB04233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51">
                  <a:extLst>
                    <a:ext uri="{FF2B5EF4-FFF2-40B4-BE49-F238E27FC236}">
                      <a16:creationId xmlns:a16="http://schemas.microsoft.com/office/drawing/2014/main" id="{98E1B398-606A-4CA4-A03D-97018D53F2E5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056F674A-A434-4760-9ACE-8030DE06E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73034D-C26F-4B6C-AC7C-5B0F240F6E8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42" name="내용 개체 틀 3">
            <a:extLst>
              <a:ext uri="{FF2B5EF4-FFF2-40B4-BE49-F238E27FC236}">
                <a16:creationId xmlns:a16="http://schemas.microsoft.com/office/drawing/2014/main" id="{CE1D8B83-78AF-4E8E-B2B8-CC33E588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6" y="2025224"/>
            <a:ext cx="5455916" cy="3287188"/>
          </a:xfrm>
          <a:prstGeom prst="rect">
            <a:avLst/>
          </a:prstGeom>
        </p:spPr>
      </p:pic>
      <p:pic>
        <p:nvPicPr>
          <p:cNvPr id="44" name="그림 4">
            <a:extLst>
              <a:ext uri="{FF2B5EF4-FFF2-40B4-BE49-F238E27FC236}">
                <a16:creationId xmlns:a16="http://schemas.microsoft.com/office/drawing/2014/main" id="{2D5D3932-E77C-4D12-B268-ACC738A0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33" y="2008273"/>
            <a:ext cx="5645317" cy="334484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46F679A-2951-4ADF-9453-F0C53370DF2E}"/>
              </a:ext>
            </a:extLst>
          </p:cNvPr>
          <p:cNvSpPr txBox="1"/>
          <p:nvPr/>
        </p:nvSpPr>
        <p:spPr>
          <a:xfrm>
            <a:off x="2521118" y="1635930"/>
            <a:ext cx="1327071" cy="307777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Total Assets*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2EFCA-FE4A-4DBE-B3A8-7B667A089653}"/>
              </a:ext>
            </a:extLst>
          </p:cNvPr>
          <p:cNvSpPr txBox="1"/>
          <p:nvPr/>
        </p:nvSpPr>
        <p:spPr>
          <a:xfrm>
            <a:off x="8147476" y="1635930"/>
            <a:ext cx="1566230" cy="307077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Total Liabilities*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E43542-0EF5-4D1D-95E1-7CBA71DF2D1B}"/>
              </a:ext>
            </a:extLst>
          </p:cNvPr>
          <p:cNvSpPr txBox="1"/>
          <p:nvPr/>
        </p:nvSpPr>
        <p:spPr>
          <a:xfrm>
            <a:off x="534810" y="5850052"/>
            <a:ext cx="58678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*</a:t>
            </a:r>
            <a:r>
              <a:rPr lang="en-SG" sz="1600" dirty="0"/>
              <a:t> </a:t>
            </a:r>
            <a:r>
              <a:rPr lang="en-US" sz="1600" dirty="0"/>
              <a:t>All the variables </a:t>
            </a:r>
            <a:r>
              <a:rPr lang="en-US" sz="1600"/>
              <a:t>were</a:t>
            </a:r>
            <a:r>
              <a:rPr lang="en-US" sz="1600" dirty="0"/>
              <a:t> extrapolated to match the daily data points of the stock price</a:t>
            </a:r>
            <a:endParaRPr lang="en-SG" sz="1600" dirty="0"/>
          </a:p>
          <a:p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3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Bi-variate Plots against Time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B39E13-7EA9-4108-A747-F513BEAA56C4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A2170CA-AD54-490E-BFF6-3024829DA6F2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6" name="Block Arc 85">
                <a:extLst>
                  <a:ext uri="{FF2B5EF4-FFF2-40B4-BE49-F238E27FC236}">
                    <a16:creationId xmlns:a16="http://schemas.microsoft.com/office/drawing/2014/main" id="{48F70E26-5AE2-4914-AE91-97586E210CC9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30159E05-CFB6-43F6-B6D3-77CB4F820C4B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909E7FCB-709B-4A56-8555-E31872F6237B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5396C88A-57D6-4134-9FF7-0BFCFFB1C48B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35190CE-3778-4B5D-9D72-12D6C735F1AD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FBB94FA1-E812-4051-884D-E01F7C103D08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DC0EAC54-F7B4-4A07-9699-CD51990CBF60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3" name="그룹 7">
                <a:extLst>
                  <a:ext uri="{FF2B5EF4-FFF2-40B4-BE49-F238E27FC236}">
                    <a16:creationId xmlns:a16="http://schemas.microsoft.com/office/drawing/2014/main" id="{819971CD-F5C2-447D-AEE8-B4BF8DD2187E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07554CC-4AB9-4D4F-B06B-F7B8AB7E807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9D01B4-3547-46F0-884E-81C31787E1FD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6" name="Rectangle 7">
                  <a:extLst>
                    <a:ext uri="{FF2B5EF4-FFF2-40B4-BE49-F238E27FC236}">
                      <a16:creationId xmlns:a16="http://schemas.microsoft.com/office/drawing/2014/main" id="{7B2155B6-D9E0-4A49-834A-D7C57AC92706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4" name="그룹 8">
                <a:extLst>
                  <a:ext uri="{FF2B5EF4-FFF2-40B4-BE49-F238E27FC236}">
                    <a16:creationId xmlns:a16="http://schemas.microsoft.com/office/drawing/2014/main" id="{6EBA25BA-5FEC-4975-B50F-D04F1C141FA1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31EB660-505D-4208-91E8-DC7F31972F36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4438F-813E-4EFB-8CFA-38261739AA61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그룹 16">
                <a:extLst>
                  <a:ext uri="{FF2B5EF4-FFF2-40B4-BE49-F238E27FC236}">
                    <a16:creationId xmlns:a16="http://schemas.microsoft.com/office/drawing/2014/main" id="{EED1A0CE-ACC4-43B6-90B7-B01C351C53B1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0D9630E-0751-42A9-9D3E-5374D31285AD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4146DF1-1BDC-49A3-9440-36EDA7516662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7">
                <a:extLst>
                  <a:ext uri="{FF2B5EF4-FFF2-40B4-BE49-F238E27FC236}">
                    <a16:creationId xmlns:a16="http://schemas.microsoft.com/office/drawing/2014/main" id="{1CEC0D37-8446-400A-81A2-685E0B265C56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0366EE7-4113-4B75-ACA4-58F24FBE54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A614F8A-0571-40E0-A4B9-2B6EBB04233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51">
                  <a:extLst>
                    <a:ext uri="{FF2B5EF4-FFF2-40B4-BE49-F238E27FC236}">
                      <a16:creationId xmlns:a16="http://schemas.microsoft.com/office/drawing/2014/main" id="{98E1B398-606A-4CA4-A03D-97018D53F2E5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056F674A-A434-4760-9ACE-8030DE06E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73034D-C26F-4B6C-AC7C-5B0F240F6E8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6F679A-2951-4ADF-9453-F0C53370DF2E}"/>
              </a:ext>
            </a:extLst>
          </p:cNvPr>
          <p:cNvSpPr txBox="1"/>
          <p:nvPr/>
        </p:nvSpPr>
        <p:spPr>
          <a:xfrm>
            <a:off x="2504326" y="1635040"/>
            <a:ext cx="1357551" cy="307777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Gross Profit*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2EFCA-FE4A-4DBE-B3A8-7B667A089653}"/>
              </a:ext>
            </a:extLst>
          </p:cNvPr>
          <p:cNvSpPr txBox="1"/>
          <p:nvPr/>
        </p:nvSpPr>
        <p:spPr>
          <a:xfrm>
            <a:off x="8147476" y="1635930"/>
            <a:ext cx="1566230" cy="307077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Dividend Yield*</a:t>
            </a:r>
            <a:endParaRPr lang="ko-KR" altLang="en-US" sz="1400" b="1" dirty="0">
              <a:cs typeface="Arial" pitchFamily="34" charset="0"/>
            </a:endParaRPr>
          </a:p>
        </p:txBody>
      </p:sp>
      <p:pic>
        <p:nvPicPr>
          <p:cNvPr id="39" name="그림 5">
            <a:extLst>
              <a:ext uri="{FF2B5EF4-FFF2-40B4-BE49-F238E27FC236}">
                <a16:creationId xmlns:a16="http://schemas.microsoft.com/office/drawing/2014/main" id="{0005FF1A-8B76-4299-9674-ED6BD91C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2" y="2045832"/>
            <a:ext cx="5611800" cy="3310962"/>
          </a:xfrm>
          <a:prstGeom prst="rect">
            <a:avLst/>
          </a:prstGeom>
        </p:spPr>
      </p:pic>
      <p:pic>
        <p:nvPicPr>
          <p:cNvPr id="41" name="그림 4">
            <a:extLst>
              <a:ext uri="{FF2B5EF4-FFF2-40B4-BE49-F238E27FC236}">
                <a16:creationId xmlns:a16="http://schemas.microsoft.com/office/drawing/2014/main" id="{7D4DFD85-F358-4BCD-8E32-A67879AA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48" y="2025282"/>
            <a:ext cx="5674902" cy="33109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A621228-3ED1-4607-91C9-0411305F2859}"/>
              </a:ext>
            </a:extLst>
          </p:cNvPr>
          <p:cNvSpPr txBox="1"/>
          <p:nvPr/>
        </p:nvSpPr>
        <p:spPr>
          <a:xfrm>
            <a:off x="534810" y="5850052"/>
            <a:ext cx="58678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*</a:t>
            </a:r>
            <a:r>
              <a:rPr lang="en-SG" sz="1600" dirty="0"/>
              <a:t> </a:t>
            </a:r>
            <a:r>
              <a:rPr lang="en-US" sz="1600" dirty="0"/>
              <a:t>All the variables </a:t>
            </a:r>
            <a:r>
              <a:rPr lang="en-US" sz="1600"/>
              <a:t>were</a:t>
            </a:r>
            <a:r>
              <a:rPr lang="en-US" sz="1600" dirty="0"/>
              <a:t> extrapolated to match the daily data points of the stock price</a:t>
            </a:r>
            <a:endParaRPr lang="en-SG" sz="1600" dirty="0"/>
          </a:p>
          <a:p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2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Bi-variate Plots against Time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B39E13-7EA9-4108-A747-F513BEAA56C4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A2170CA-AD54-490E-BFF6-3024829DA6F2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6" name="Block Arc 85">
                <a:extLst>
                  <a:ext uri="{FF2B5EF4-FFF2-40B4-BE49-F238E27FC236}">
                    <a16:creationId xmlns:a16="http://schemas.microsoft.com/office/drawing/2014/main" id="{48F70E26-5AE2-4914-AE91-97586E210CC9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30159E05-CFB6-43F6-B6D3-77CB4F820C4B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909E7FCB-709B-4A56-8555-E31872F6237B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5396C88A-57D6-4134-9FF7-0BFCFFB1C48B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35190CE-3778-4B5D-9D72-12D6C735F1AD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FBB94FA1-E812-4051-884D-E01F7C103D08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DC0EAC54-F7B4-4A07-9699-CD51990CBF60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3" name="그룹 7">
                <a:extLst>
                  <a:ext uri="{FF2B5EF4-FFF2-40B4-BE49-F238E27FC236}">
                    <a16:creationId xmlns:a16="http://schemas.microsoft.com/office/drawing/2014/main" id="{819971CD-F5C2-447D-AEE8-B4BF8DD2187E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07554CC-4AB9-4D4F-B06B-F7B8AB7E807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9D01B4-3547-46F0-884E-81C31787E1FD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6" name="Rectangle 7">
                  <a:extLst>
                    <a:ext uri="{FF2B5EF4-FFF2-40B4-BE49-F238E27FC236}">
                      <a16:creationId xmlns:a16="http://schemas.microsoft.com/office/drawing/2014/main" id="{7B2155B6-D9E0-4A49-834A-D7C57AC92706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4" name="그룹 8">
                <a:extLst>
                  <a:ext uri="{FF2B5EF4-FFF2-40B4-BE49-F238E27FC236}">
                    <a16:creationId xmlns:a16="http://schemas.microsoft.com/office/drawing/2014/main" id="{6EBA25BA-5FEC-4975-B50F-D04F1C141FA1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31EB660-505D-4208-91E8-DC7F31972F36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4438F-813E-4EFB-8CFA-38261739AA61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그룹 16">
                <a:extLst>
                  <a:ext uri="{FF2B5EF4-FFF2-40B4-BE49-F238E27FC236}">
                    <a16:creationId xmlns:a16="http://schemas.microsoft.com/office/drawing/2014/main" id="{EED1A0CE-ACC4-43B6-90B7-B01C351C53B1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0D9630E-0751-42A9-9D3E-5374D31285AD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4146DF1-1BDC-49A3-9440-36EDA7516662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7">
                <a:extLst>
                  <a:ext uri="{FF2B5EF4-FFF2-40B4-BE49-F238E27FC236}">
                    <a16:creationId xmlns:a16="http://schemas.microsoft.com/office/drawing/2014/main" id="{1CEC0D37-8446-400A-81A2-685E0B265C56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0366EE7-4113-4B75-ACA4-58F24FBE54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A614F8A-0571-40E0-A4B9-2B6EBB04233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Rounded Rectangle 51">
                  <a:extLst>
                    <a:ext uri="{FF2B5EF4-FFF2-40B4-BE49-F238E27FC236}">
                      <a16:creationId xmlns:a16="http://schemas.microsoft.com/office/drawing/2014/main" id="{98E1B398-606A-4CA4-A03D-97018D53F2E5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056F674A-A434-4760-9ACE-8030DE06E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73034D-C26F-4B6C-AC7C-5B0F240F6E8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6F679A-2951-4ADF-9453-F0C53370DF2E}"/>
              </a:ext>
            </a:extLst>
          </p:cNvPr>
          <p:cNvSpPr txBox="1"/>
          <p:nvPr/>
        </p:nvSpPr>
        <p:spPr>
          <a:xfrm>
            <a:off x="2099474" y="1654629"/>
            <a:ext cx="2170351" cy="307777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Federal Interest Rates*</a:t>
            </a:r>
            <a:endParaRPr lang="ko-KR" altLang="en-US" sz="1400" b="1" dirty="0">
              <a:cs typeface="Arial" pitchFamily="34" charset="0"/>
            </a:endParaRPr>
          </a:p>
        </p:txBody>
      </p:sp>
      <p:pic>
        <p:nvPicPr>
          <p:cNvPr id="42" name="그림 11">
            <a:extLst>
              <a:ext uri="{FF2B5EF4-FFF2-40B4-BE49-F238E27FC236}">
                <a16:creationId xmlns:a16="http://schemas.microsoft.com/office/drawing/2014/main" id="{30D84781-B319-4F04-9D02-F22AD752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" y="2025282"/>
            <a:ext cx="5674901" cy="333344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671D281-82A9-40B9-81B4-D2A1B2C20D1A}"/>
              </a:ext>
            </a:extLst>
          </p:cNvPr>
          <p:cNvGrpSpPr/>
          <p:nvPr/>
        </p:nvGrpSpPr>
        <p:grpSpPr>
          <a:xfrm>
            <a:off x="6279390" y="1639146"/>
            <a:ext cx="5332768" cy="3662688"/>
            <a:chOff x="6412556" y="1608720"/>
            <a:chExt cx="5332768" cy="3662688"/>
          </a:xfrm>
        </p:grpSpPr>
        <p:pic>
          <p:nvPicPr>
            <p:cNvPr id="46" name="그림 4">
              <a:extLst>
                <a:ext uri="{FF2B5EF4-FFF2-40B4-BE49-F238E27FC236}">
                  <a16:creationId xmlns:a16="http://schemas.microsoft.com/office/drawing/2014/main" id="{3B5FD8D8-88B9-4E17-848C-543E1999D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556" y="2018421"/>
              <a:ext cx="5332768" cy="325298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ABD78F-6E84-446B-88A9-0DCD0275F068}"/>
                </a:ext>
              </a:extLst>
            </p:cNvPr>
            <p:cNvSpPr txBox="1"/>
            <p:nvPr/>
          </p:nvSpPr>
          <p:spPr>
            <a:xfrm>
              <a:off x="8062539" y="1608720"/>
              <a:ext cx="2032802" cy="319874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Natural Log of Price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35798E3-72E8-4A6B-A1FE-35752950F83E}"/>
              </a:ext>
            </a:extLst>
          </p:cNvPr>
          <p:cNvSpPr txBox="1"/>
          <p:nvPr/>
        </p:nvSpPr>
        <p:spPr>
          <a:xfrm>
            <a:off x="534810" y="5850052"/>
            <a:ext cx="58678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*</a:t>
            </a:r>
            <a:r>
              <a:rPr lang="en-SG" sz="1600" dirty="0"/>
              <a:t> </a:t>
            </a:r>
            <a:r>
              <a:rPr lang="en-US" sz="1600" dirty="0"/>
              <a:t>All the variables </a:t>
            </a:r>
            <a:r>
              <a:rPr lang="en-US" sz="1600"/>
              <a:t>were</a:t>
            </a:r>
            <a:r>
              <a:rPr lang="en-US" sz="1600" dirty="0"/>
              <a:t> extrapolated to match the daily data points of the stock price</a:t>
            </a:r>
            <a:endParaRPr lang="en-SG" sz="1600" dirty="0"/>
          </a:p>
          <a:p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936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3B186-5EF9-409E-B992-2CBEB87AA40E}"/>
              </a:ext>
            </a:extLst>
          </p:cNvPr>
          <p:cNvSpPr txBox="1"/>
          <p:nvPr/>
        </p:nvSpPr>
        <p:spPr>
          <a:xfrm>
            <a:off x="4072558" y="2598003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Machine Learning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Feature Scaling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8" name="Picture 67" descr="Table&#10;&#10;Description automatically generated">
            <a:extLst>
              <a:ext uri="{FF2B5EF4-FFF2-40B4-BE49-F238E27FC236}">
                <a16:creationId xmlns:a16="http://schemas.microsoft.com/office/drawing/2014/main" id="{EB3A1FE3-9C75-4EEE-9FF6-C9095CF11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9" y="1624202"/>
            <a:ext cx="6670158" cy="2195195"/>
          </a:xfrm>
          <a:prstGeom prst="rect">
            <a:avLst/>
          </a:prstGeom>
          <a:ln w="28575"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14A4250-BE7D-48BB-8665-2D20812F7641}"/>
              </a:ext>
            </a:extLst>
          </p:cNvPr>
          <p:cNvSpPr txBox="1"/>
          <p:nvPr/>
        </p:nvSpPr>
        <p:spPr>
          <a:xfrm>
            <a:off x="7546737" y="2059833"/>
            <a:ext cx="4392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SG" dirty="0"/>
              <a:t>Range of some variables are much bigger than other variables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SG" dirty="0"/>
              <a:t>Data normalization is done on these variables to improve the regression model</a:t>
            </a:r>
          </a:p>
        </p:txBody>
      </p:sp>
      <p:pic>
        <p:nvPicPr>
          <p:cNvPr id="70" name="Picture 69" descr="Table&#10;&#10;Description automatically generated">
            <a:extLst>
              <a:ext uri="{FF2B5EF4-FFF2-40B4-BE49-F238E27FC236}">
                <a16:creationId xmlns:a16="http://schemas.microsoft.com/office/drawing/2014/main" id="{DCBD6652-1A89-4E10-9A51-1F8E8A8C7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9" y="4508879"/>
            <a:ext cx="6670158" cy="2047855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0DD5AA1-6BF7-445B-8592-A9D0F17AAFC9}"/>
              </a:ext>
            </a:extLst>
          </p:cNvPr>
          <p:cNvSpPr/>
          <p:nvPr/>
        </p:nvSpPr>
        <p:spPr>
          <a:xfrm>
            <a:off x="4981775" y="1843883"/>
            <a:ext cx="2421252" cy="197551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8B59B9-4D45-4AD3-8C24-4312F028DE3F}"/>
              </a:ext>
            </a:extLst>
          </p:cNvPr>
          <p:cNvSpPr/>
          <p:nvPr/>
        </p:nvSpPr>
        <p:spPr>
          <a:xfrm>
            <a:off x="1097281" y="1843884"/>
            <a:ext cx="843280" cy="197551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BF53F7-8021-4F83-9551-786205899BC0}"/>
              </a:ext>
            </a:extLst>
          </p:cNvPr>
          <p:cNvSpPr/>
          <p:nvPr/>
        </p:nvSpPr>
        <p:spPr>
          <a:xfrm>
            <a:off x="4964722" y="4745413"/>
            <a:ext cx="2455357" cy="1811321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7C372B-D5D8-4874-B24A-901B05183B2E}"/>
              </a:ext>
            </a:extLst>
          </p:cNvPr>
          <p:cNvSpPr/>
          <p:nvPr/>
        </p:nvSpPr>
        <p:spPr>
          <a:xfrm>
            <a:off x="1132841" y="4745415"/>
            <a:ext cx="772160" cy="181132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4F5B665-7A69-40DB-A08E-C96684298BE3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1518921" y="3819397"/>
            <a:ext cx="0" cy="926018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0107D3F-5482-4B9B-91C6-534F46E0C17F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6192401" y="3819396"/>
            <a:ext cx="0" cy="926017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41D1B25-52CE-478F-B025-5BEE596F3AAE}"/>
              </a:ext>
            </a:extLst>
          </p:cNvPr>
          <p:cNvSpPr txBox="1"/>
          <p:nvPr/>
        </p:nvSpPr>
        <p:spPr>
          <a:xfrm>
            <a:off x="1097281" y="4072066"/>
            <a:ext cx="6275259" cy="307777"/>
          </a:xfrm>
          <a:prstGeom prst="rect">
            <a:avLst/>
          </a:prstGeom>
          <a:solidFill>
            <a:srgbClr val="70AD4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Apply Min-Max Scaling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8296101-C303-49D0-AE33-DE78A1D98AE8}"/>
              </a:ext>
            </a:extLst>
          </p:cNvPr>
          <p:cNvSpPr txBox="1"/>
          <p:nvPr/>
        </p:nvSpPr>
        <p:spPr>
          <a:xfrm>
            <a:off x="281419" y="2139142"/>
            <a:ext cx="246780" cy="1384995"/>
          </a:xfrm>
          <a:prstGeom prst="rect">
            <a:avLst/>
          </a:prstGeom>
          <a:solidFill>
            <a:srgbClr val="70AD4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Before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714340-A875-46A0-9CAC-B87A69684C8A}"/>
              </a:ext>
            </a:extLst>
          </p:cNvPr>
          <p:cNvSpPr txBox="1"/>
          <p:nvPr/>
        </p:nvSpPr>
        <p:spPr>
          <a:xfrm>
            <a:off x="281419" y="5066298"/>
            <a:ext cx="246780" cy="1169551"/>
          </a:xfrm>
          <a:prstGeom prst="rect">
            <a:avLst/>
          </a:prstGeom>
          <a:solidFill>
            <a:srgbClr val="70AD4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After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Multi-Variate Linear Regression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0C4F39-803A-4081-A0BC-FF78BC503F4A}"/>
              </a:ext>
            </a:extLst>
          </p:cNvPr>
          <p:cNvSpPr txBox="1"/>
          <p:nvPr/>
        </p:nvSpPr>
        <p:spPr>
          <a:xfrm>
            <a:off x="4164986" y="2548905"/>
            <a:ext cx="311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Date (Ordinal Form)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Federal Interest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Dividend Yield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DB38B-9B6C-42A1-B7E4-25DC42FA7405}"/>
              </a:ext>
            </a:extLst>
          </p:cNvPr>
          <p:cNvSpPr txBox="1"/>
          <p:nvPr/>
        </p:nvSpPr>
        <p:spPr>
          <a:xfrm>
            <a:off x="1598900" y="1829415"/>
            <a:ext cx="289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AD47"/>
                </a:solidFill>
                <a:cs typeface="Arial" pitchFamily="34" charset="0"/>
              </a:rPr>
              <a:t>Linear Regression</a:t>
            </a:r>
            <a:endParaRPr lang="ko-KR" altLang="en-US" sz="2400" b="1" dirty="0">
              <a:solidFill>
                <a:srgbClr val="70AD47"/>
              </a:solidFill>
              <a:cs typeface="Arial" pitchFamily="34" charset="0"/>
            </a:endParaRPr>
          </a:p>
        </p:txBody>
      </p:sp>
      <p:sp>
        <p:nvSpPr>
          <p:cNvPr id="25" name="Chevron 27">
            <a:extLst>
              <a:ext uri="{FF2B5EF4-FFF2-40B4-BE49-F238E27FC236}">
                <a16:creationId xmlns:a16="http://schemas.microsoft.com/office/drawing/2014/main" id="{161353CF-1D92-4BD4-B40B-6A531A6A655C}"/>
              </a:ext>
            </a:extLst>
          </p:cNvPr>
          <p:cNvSpPr/>
          <p:nvPr/>
        </p:nvSpPr>
        <p:spPr>
          <a:xfrm>
            <a:off x="3504079" y="2956244"/>
            <a:ext cx="194565" cy="200987"/>
          </a:xfrm>
          <a:prstGeom prst="chevron">
            <a:avLst>
              <a:gd name="adj" fmla="val 54864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B5F81-35B9-4E4F-8879-8CBA097668CB}"/>
              </a:ext>
            </a:extLst>
          </p:cNvPr>
          <p:cNvSpPr txBox="1"/>
          <p:nvPr/>
        </p:nvSpPr>
        <p:spPr>
          <a:xfrm>
            <a:off x="1749195" y="2825906"/>
            <a:ext cx="160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AD47"/>
                </a:solidFill>
                <a:cs typeface="Arial" pitchFamily="34" charset="0"/>
              </a:rPr>
              <a:t>Variables</a:t>
            </a:r>
            <a:endParaRPr lang="ko-KR" altLang="en-US" sz="2400" b="1" dirty="0">
              <a:solidFill>
                <a:srgbClr val="70AD47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840C0-5F12-481D-A9BE-7B1126A39635}"/>
              </a:ext>
            </a:extLst>
          </p:cNvPr>
          <p:cNvSpPr txBox="1"/>
          <p:nvPr/>
        </p:nvSpPr>
        <p:spPr>
          <a:xfrm>
            <a:off x="7290268" y="2548905"/>
            <a:ext cx="311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Total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Total Liabilities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Gross Profit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7E41D3-C66E-41FA-B471-538A543DEAF2}"/>
              </a:ext>
            </a:extLst>
          </p:cNvPr>
          <p:cNvSpPr txBox="1"/>
          <p:nvPr/>
        </p:nvSpPr>
        <p:spPr>
          <a:xfrm>
            <a:off x="1598899" y="4351414"/>
            <a:ext cx="311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AD47"/>
                </a:solidFill>
                <a:cs typeface="Arial" pitchFamily="34" charset="0"/>
              </a:rPr>
              <a:t>Train Test Data Split</a:t>
            </a:r>
            <a:endParaRPr lang="ko-KR" altLang="en-US" sz="2400" b="1" dirty="0">
              <a:solidFill>
                <a:srgbClr val="70AD47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BB8D20-17B9-45FD-842B-87C293C67D82}"/>
              </a:ext>
            </a:extLst>
          </p:cNvPr>
          <p:cNvGrpSpPr/>
          <p:nvPr/>
        </p:nvGrpSpPr>
        <p:grpSpPr>
          <a:xfrm>
            <a:off x="2537845" y="5081286"/>
            <a:ext cx="8119745" cy="1240671"/>
            <a:chOff x="1897459" y="5040455"/>
            <a:chExt cx="8119745" cy="1240671"/>
          </a:xfrm>
        </p:grpSpPr>
        <p:graphicFrame>
          <p:nvGraphicFramePr>
            <p:cNvPr id="28" name="Chart 61">
              <a:extLst>
                <a:ext uri="{FF2B5EF4-FFF2-40B4-BE49-F238E27FC236}">
                  <a16:creationId xmlns:a16="http://schemas.microsoft.com/office/drawing/2014/main" id="{F8062AF7-001A-4167-B583-BA7A89C040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42784304"/>
                </p:ext>
              </p:extLst>
            </p:nvPr>
          </p:nvGraphicFramePr>
          <p:xfrm>
            <a:off x="1968579" y="5040455"/>
            <a:ext cx="8048625" cy="10302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469C07-811E-470F-B015-EAF882DBE09C}"/>
                </a:ext>
              </a:extLst>
            </p:cNvPr>
            <p:cNvSpPr txBox="1"/>
            <p:nvPr/>
          </p:nvSpPr>
          <p:spPr>
            <a:xfrm>
              <a:off x="2287280" y="5108212"/>
              <a:ext cx="4824000" cy="26161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Train Set</a:t>
              </a:r>
              <a:endParaRPr lang="ko-KR" altLang="en-US" sz="105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CFE857-2481-43CB-ACAE-3FB3C54C16BC}"/>
                </a:ext>
              </a:extLst>
            </p:cNvPr>
            <p:cNvSpPr txBox="1"/>
            <p:nvPr/>
          </p:nvSpPr>
          <p:spPr>
            <a:xfrm>
              <a:off x="1897459" y="5942572"/>
              <a:ext cx="759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sz="1600" dirty="0"/>
                <a:t>2009</a:t>
              </a:r>
              <a:endParaRPr lang="ko-KR" alt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620C4D-581D-4195-B97D-5A9C471E8CB5}"/>
                </a:ext>
              </a:extLst>
            </p:cNvPr>
            <p:cNvSpPr txBox="1"/>
            <p:nvPr/>
          </p:nvSpPr>
          <p:spPr>
            <a:xfrm>
              <a:off x="6730837" y="5942572"/>
              <a:ext cx="759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sz="1600" dirty="0"/>
                <a:t>2018</a:t>
              </a:r>
              <a:endParaRPr lang="ko-KR" alt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97AA06-3308-4F98-96B5-6D55070C3939}"/>
                </a:ext>
              </a:extLst>
            </p:cNvPr>
            <p:cNvSpPr txBox="1"/>
            <p:nvPr/>
          </p:nvSpPr>
          <p:spPr>
            <a:xfrm>
              <a:off x="8372469" y="5942572"/>
              <a:ext cx="759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sz="1600" dirty="0"/>
                <a:t>2021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47FD5D-FA56-4F59-A699-06F941A66AAE}"/>
                </a:ext>
              </a:extLst>
            </p:cNvPr>
            <p:cNvSpPr txBox="1"/>
            <p:nvPr/>
          </p:nvSpPr>
          <p:spPr>
            <a:xfrm>
              <a:off x="7120658" y="5108212"/>
              <a:ext cx="1584000" cy="252000"/>
            </a:xfrm>
            <a:prstGeom prst="rect">
              <a:avLst/>
            </a:prstGeom>
            <a:noFill/>
            <a:ln w="28575">
              <a:solidFill>
                <a:srgbClr val="70AD47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50" b="1" dirty="0">
                  <a:cs typeface="Arial" pitchFamily="34" charset="0"/>
                </a:rPr>
                <a:t>Test Set</a:t>
              </a:r>
              <a:endParaRPr lang="ko-KR" altLang="en-US" sz="105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22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True against Predicted values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DBA32-3A5C-4FC7-8752-F95D2A31CC68}"/>
              </a:ext>
            </a:extLst>
          </p:cNvPr>
          <p:cNvGrpSpPr/>
          <p:nvPr/>
        </p:nvGrpSpPr>
        <p:grpSpPr>
          <a:xfrm>
            <a:off x="338864" y="1933786"/>
            <a:ext cx="5771263" cy="4062475"/>
            <a:chOff x="-1108457" y="1801706"/>
            <a:chExt cx="5771263" cy="4062475"/>
          </a:xfrm>
        </p:grpSpPr>
        <p:pic>
          <p:nvPicPr>
            <p:cNvPr id="50" name="그림 3">
              <a:extLst>
                <a:ext uri="{FF2B5EF4-FFF2-40B4-BE49-F238E27FC236}">
                  <a16:creationId xmlns:a16="http://schemas.microsoft.com/office/drawing/2014/main" id="{01A9655E-93D1-4629-9147-A20285666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08457" y="2285999"/>
              <a:ext cx="5771263" cy="357818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5F708F-D78F-4B4E-B5AA-84308B459490}"/>
                </a:ext>
              </a:extLst>
            </p:cNvPr>
            <p:cNvSpPr txBox="1"/>
            <p:nvPr/>
          </p:nvSpPr>
          <p:spPr>
            <a:xfrm>
              <a:off x="760773" y="1801706"/>
              <a:ext cx="2032802" cy="319874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Natural Log of Price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C9B72-EFBE-4ADD-AA5B-5E7BC2C056F9}"/>
              </a:ext>
            </a:extLst>
          </p:cNvPr>
          <p:cNvGrpSpPr/>
          <p:nvPr/>
        </p:nvGrpSpPr>
        <p:grpSpPr>
          <a:xfrm>
            <a:off x="5932375" y="1933786"/>
            <a:ext cx="5818184" cy="4062475"/>
            <a:chOff x="438110" y="1801706"/>
            <a:chExt cx="5818184" cy="4062475"/>
          </a:xfrm>
        </p:grpSpPr>
        <p:pic>
          <p:nvPicPr>
            <p:cNvPr id="51" name="그림 5">
              <a:extLst>
                <a:ext uri="{FF2B5EF4-FFF2-40B4-BE49-F238E27FC236}">
                  <a16:creationId xmlns:a16="http://schemas.microsoft.com/office/drawing/2014/main" id="{98A2091A-9084-443F-98CE-61BC28F4D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10" y="2285999"/>
              <a:ext cx="5818184" cy="35781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82DC32-D044-4311-9599-1411C1EA23AC}"/>
                </a:ext>
              </a:extLst>
            </p:cNvPr>
            <p:cNvSpPr txBox="1"/>
            <p:nvPr/>
          </p:nvSpPr>
          <p:spPr>
            <a:xfrm>
              <a:off x="2925775" y="1801706"/>
              <a:ext cx="842854" cy="319874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Price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2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 Regression Outcomes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림 4">
            <a:extLst>
              <a:ext uri="{FF2B5EF4-FFF2-40B4-BE49-F238E27FC236}">
                <a16:creationId xmlns:a16="http://schemas.microsoft.com/office/drawing/2014/main" id="{33460A8F-AE19-4394-ABAB-0074FAD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00" y="2714676"/>
            <a:ext cx="2625213" cy="24550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0FE5C66-FB8D-4358-84EF-9CA3352A9B73}"/>
              </a:ext>
            </a:extLst>
          </p:cNvPr>
          <p:cNvSpPr txBox="1"/>
          <p:nvPr/>
        </p:nvSpPr>
        <p:spPr>
          <a:xfrm>
            <a:off x="1755643" y="2129092"/>
            <a:ext cx="1670529" cy="338554"/>
          </a:xfrm>
          <a:prstGeom prst="rect">
            <a:avLst/>
          </a:prstGeom>
          <a:solidFill>
            <a:srgbClr val="70AD4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Coefficients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787C9E-8632-42E6-A585-EA369B50FC40}"/>
              </a:ext>
            </a:extLst>
          </p:cNvPr>
          <p:cNvSpPr txBox="1"/>
          <p:nvPr/>
        </p:nvSpPr>
        <p:spPr>
          <a:xfrm>
            <a:off x="6590253" y="2129092"/>
            <a:ext cx="2822942" cy="338554"/>
          </a:xfrm>
          <a:prstGeom prst="rect">
            <a:avLst/>
          </a:prstGeom>
          <a:solidFill>
            <a:srgbClr val="70AD4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Performance Measures</a:t>
            </a:r>
            <a:endParaRPr lang="ko-KR" altLang="en-US" sz="1600" b="1" dirty="0">
              <a:cs typeface="Arial" pitchFamily="34" charset="0"/>
            </a:endParaRPr>
          </a:p>
        </p:txBody>
      </p:sp>
      <p:pic>
        <p:nvPicPr>
          <p:cNvPr id="36" name="그림 7">
            <a:extLst>
              <a:ext uri="{FF2B5EF4-FFF2-40B4-BE49-F238E27FC236}">
                <a16:creationId xmlns:a16="http://schemas.microsoft.com/office/drawing/2014/main" id="{BAD060D1-6914-4F71-BBAF-C84429E2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67" y="2909992"/>
            <a:ext cx="6019315" cy="2064428"/>
          </a:xfrm>
          <a:prstGeom prst="rect">
            <a:avLst/>
          </a:prstGeom>
        </p:spPr>
      </p:pic>
      <p:sp>
        <p:nvSpPr>
          <p:cNvPr id="42" name="직사각형 15">
            <a:extLst>
              <a:ext uri="{FF2B5EF4-FFF2-40B4-BE49-F238E27FC236}">
                <a16:creationId xmlns:a16="http://schemas.microsoft.com/office/drawing/2014/main" id="{6908CB4A-EDE4-458A-872C-0E13FF33B819}"/>
              </a:ext>
            </a:extLst>
          </p:cNvPr>
          <p:cNvSpPr/>
          <p:nvPr/>
        </p:nvSpPr>
        <p:spPr>
          <a:xfrm>
            <a:off x="5120627" y="3182156"/>
            <a:ext cx="5731945" cy="412374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15">
            <a:extLst>
              <a:ext uri="{FF2B5EF4-FFF2-40B4-BE49-F238E27FC236}">
                <a16:creationId xmlns:a16="http://schemas.microsoft.com/office/drawing/2014/main" id="{21E2FB7A-93B1-456F-A197-5B561E41BB18}"/>
              </a:ext>
            </a:extLst>
          </p:cNvPr>
          <p:cNvSpPr/>
          <p:nvPr/>
        </p:nvSpPr>
        <p:spPr>
          <a:xfrm>
            <a:off x="5120625" y="3594118"/>
            <a:ext cx="5731945" cy="247422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15">
            <a:extLst>
              <a:ext uri="{FF2B5EF4-FFF2-40B4-BE49-F238E27FC236}">
                <a16:creationId xmlns:a16="http://schemas.microsoft.com/office/drawing/2014/main" id="{D4589762-10E0-488D-8724-30EED1FAC7E6}"/>
              </a:ext>
            </a:extLst>
          </p:cNvPr>
          <p:cNvSpPr/>
          <p:nvPr/>
        </p:nvSpPr>
        <p:spPr>
          <a:xfrm>
            <a:off x="5120625" y="4231249"/>
            <a:ext cx="5731945" cy="412374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15">
            <a:extLst>
              <a:ext uri="{FF2B5EF4-FFF2-40B4-BE49-F238E27FC236}">
                <a16:creationId xmlns:a16="http://schemas.microsoft.com/office/drawing/2014/main" id="{D023E345-EE3A-48A9-A938-EACF833BE34A}"/>
              </a:ext>
            </a:extLst>
          </p:cNvPr>
          <p:cNvSpPr/>
          <p:nvPr/>
        </p:nvSpPr>
        <p:spPr>
          <a:xfrm>
            <a:off x="5120624" y="4644523"/>
            <a:ext cx="5731945" cy="247422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15">
            <a:extLst>
              <a:ext uri="{FF2B5EF4-FFF2-40B4-BE49-F238E27FC236}">
                <a16:creationId xmlns:a16="http://schemas.microsoft.com/office/drawing/2014/main" id="{FDF65B44-5908-4793-A946-DE201A45A644}"/>
              </a:ext>
            </a:extLst>
          </p:cNvPr>
          <p:cNvSpPr/>
          <p:nvPr/>
        </p:nvSpPr>
        <p:spPr>
          <a:xfrm>
            <a:off x="2980905" y="3131004"/>
            <a:ext cx="849415" cy="1959156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53" grpId="0" animBg="1"/>
      <p:bldP spid="54" grpId="0" animBg="1"/>
      <p:bldP spid="54" grpId="1" animBg="1"/>
      <p:bldP spid="55" grpId="0" animBg="1"/>
      <p:bldP spid="58" grpId="0" animBg="1"/>
      <p:bldP spid="5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Problem Definition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Variable Selection, Data Extraction, Data Preparation, Data Visualizations &amp; Analysis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Data Exploration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Multivariate Linear Regression with Feature Scaling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Machine Learning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7" y="4231934"/>
              <a:ext cx="4726108" cy="701496"/>
              <a:chOff x="6751980" y="1666120"/>
              <a:chExt cx="4526163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driven insights, Member Contributions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80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Conclusion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9" y="413748"/>
            <a:ext cx="60597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Table of 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0FB783-9DE8-4325-87A5-5A3F6ADA39D2}"/>
              </a:ext>
            </a:extLst>
          </p:cNvPr>
          <p:cNvSpPr txBox="1"/>
          <p:nvPr/>
        </p:nvSpPr>
        <p:spPr>
          <a:xfrm>
            <a:off x="6874098" y="2303124"/>
            <a:ext cx="470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Short description on selected problem</a:t>
            </a:r>
          </a:p>
        </p:txBody>
      </p:sp>
    </p:spTree>
    <p:extLst>
      <p:ext uri="{BB962C8B-B14F-4D97-AF65-F5344CB8AC3E}">
        <p14:creationId xmlns:p14="http://schemas.microsoft.com/office/powerpoint/2010/main" val="395506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did we try and learn?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9" name="그룹 55">
            <a:extLst>
              <a:ext uri="{FF2B5EF4-FFF2-40B4-BE49-F238E27FC236}">
                <a16:creationId xmlns:a16="http://schemas.microsoft.com/office/drawing/2014/main" id="{E67C9708-DBA7-485C-A875-808D4795ADE7}"/>
              </a:ext>
            </a:extLst>
          </p:cNvPr>
          <p:cNvGrpSpPr/>
          <p:nvPr/>
        </p:nvGrpSpPr>
        <p:grpSpPr>
          <a:xfrm>
            <a:off x="5410155" y="2378948"/>
            <a:ext cx="1350651" cy="1350650"/>
            <a:chOff x="5410154" y="1792609"/>
            <a:chExt cx="1350651" cy="1350650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F548632-53BE-4EB4-9E13-4E349E3501C0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5211F50F-AEDB-411C-B441-624FF4847E28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rgbClr val="70AD47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22" name="그룹 47">
            <a:extLst>
              <a:ext uri="{FF2B5EF4-FFF2-40B4-BE49-F238E27FC236}">
                <a16:creationId xmlns:a16="http://schemas.microsoft.com/office/drawing/2014/main" id="{066C25E0-71AE-4ECB-B1E4-C8651E89A983}"/>
              </a:ext>
            </a:extLst>
          </p:cNvPr>
          <p:cNvGrpSpPr/>
          <p:nvPr/>
        </p:nvGrpSpPr>
        <p:grpSpPr>
          <a:xfrm>
            <a:off x="5410155" y="3814523"/>
            <a:ext cx="1350651" cy="1350651"/>
            <a:chOff x="5410154" y="3235402"/>
            <a:chExt cx="1350651" cy="1350651"/>
          </a:xfrm>
        </p:grpSpPr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699EC066-096A-4024-83D1-834F1C221E17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rgbClr val="70AD47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E421FD86-C9C2-4608-BCFE-2FF21685251D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5BDC2D-3595-4597-818C-762655598D65}"/>
              </a:ext>
            </a:extLst>
          </p:cNvPr>
          <p:cNvSpPr txBox="1"/>
          <p:nvPr/>
        </p:nvSpPr>
        <p:spPr>
          <a:xfrm>
            <a:off x="5325432" y="278926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54C3AB-05D2-482E-BB88-093E5C49CCCD}"/>
              </a:ext>
            </a:extLst>
          </p:cNvPr>
          <p:cNvSpPr txBox="1"/>
          <p:nvPr/>
        </p:nvSpPr>
        <p:spPr>
          <a:xfrm>
            <a:off x="6237153" y="355302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2E5AB4-DD44-4734-87FB-D7956B5EA906}"/>
              </a:ext>
            </a:extLst>
          </p:cNvPr>
          <p:cNvSpPr txBox="1"/>
          <p:nvPr/>
        </p:nvSpPr>
        <p:spPr>
          <a:xfrm>
            <a:off x="5330893" y="424972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2F79A8-483E-4737-AD2A-02940583F7BA}"/>
              </a:ext>
            </a:extLst>
          </p:cNvPr>
          <p:cNvSpPr txBox="1"/>
          <p:nvPr/>
        </p:nvSpPr>
        <p:spPr>
          <a:xfrm>
            <a:off x="765044" y="4101675"/>
            <a:ext cx="429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Adjusted Explained Variance is a good performance measure to detect overfitting in Linear Regression models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3D94E-F133-449D-960C-3BF02692C274}"/>
              </a:ext>
            </a:extLst>
          </p:cNvPr>
          <p:cNvSpPr txBox="1"/>
          <p:nvPr/>
        </p:nvSpPr>
        <p:spPr>
          <a:xfrm>
            <a:off x="1260629" y="2739479"/>
            <a:ext cx="380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Complex and more accurate models for stock price prediction exists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SG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(LSTM, ARIMA etc.)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3C3F5-CB99-42CC-9A42-571D3225CD50}"/>
              </a:ext>
            </a:extLst>
          </p:cNvPr>
          <p:cNvSpPr txBox="1"/>
          <p:nvPr/>
        </p:nvSpPr>
        <p:spPr>
          <a:xfrm>
            <a:off x="7040652" y="2739479"/>
            <a:ext cx="36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Unpredictability makes stock price prediction difficult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CA1300-028B-40C7-A1F1-624317DF5E0F}"/>
              </a:ext>
            </a:extLst>
          </p:cNvPr>
          <p:cNvSpPr txBox="1"/>
          <p:nvPr/>
        </p:nvSpPr>
        <p:spPr>
          <a:xfrm>
            <a:off x="7109895" y="4047024"/>
            <a:ext cx="415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Feature Scaling is a good normalization technique to improve the performance of Linear Regression models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3FBE1C-8902-45CA-B886-E20E6AC13747}"/>
              </a:ext>
            </a:extLst>
          </p:cNvPr>
          <p:cNvSpPr txBox="1"/>
          <p:nvPr/>
        </p:nvSpPr>
        <p:spPr>
          <a:xfrm>
            <a:off x="6348982" y="210394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3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3B186-5EF9-409E-B992-2CBEB87AA40E}"/>
              </a:ext>
            </a:extLst>
          </p:cNvPr>
          <p:cNvSpPr txBox="1"/>
          <p:nvPr/>
        </p:nvSpPr>
        <p:spPr>
          <a:xfrm>
            <a:off x="4072558" y="2598003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4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760846B-0E7D-4B3D-B634-55FBA9141F7D}"/>
              </a:ext>
            </a:extLst>
          </p:cNvPr>
          <p:cNvSpPr txBox="1"/>
          <p:nvPr/>
        </p:nvSpPr>
        <p:spPr>
          <a:xfrm>
            <a:off x="6357426" y="642242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>
                <a:cs typeface="Arial" pitchFamily="34" charset="0"/>
              </a:rPr>
              <a:t>To End Off…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1793006" y="602541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64046" y="1575036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1" y="3300014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13614" y="3336148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933113" y="5617519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1581624" y="613535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2706791" y="442577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4694475" y="330001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5771003" y="363671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3316580" y="50715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6409633" y="5202320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918987" y="1249220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6676229" y="406953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1687315" y="40518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1753191" y="516127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6773707" y="416572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69FC7-2B80-49FF-A0C6-9E1FFAFA0CB8}"/>
              </a:ext>
            </a:extLst>
          </p:cNvPr>
          <p:cNvGrpSpPr/>
          <p:nvPr/>
        </p:nvGrpSpPr>
        <p:grpSpPr>
          <a:xfrm>
            <a:off x="8397462" y="4939491"/>
            <a:ext cx="1465408" cy="1331457"/>
            <a:chOff x="675860" y="4647833"/>
            <a:chExt cx="2011680" cy="13314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891F95-D831-496E-ABC4-B6A5595B80A4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5AF7BF-64C5-4DBA-AF04-07C4DC8B1177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E232F6-85BE-443B-99D0-86E6EBCE43FD}"/>
              </a:ext>
            </a:extLst>
          </p:cNvPr>
          <p:cNvGrpSpPr/>
          <p:nvPr/>
        </p:nvGrpSpPr>
        <p:grpSpPr>
          <a:xfrm>
            <a:off x="10239682" y="4939491"/>
            <a:ext cx="1465408" cy="1331457"/>
            <a:chOff x="675860" y="4647833"/>
            <a:chExt cx="2011680" cy="13314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77A711-7B1F-42FE-8333-B14EB4ED884E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D8245F-F4F3-493F-9B99-EBE42BEB41D0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B59ED6-D64C-46C3-9176-92FB67330F59}"/>
              </a:ext>
            </a:extLst>
          </p:cNvPr>
          <p:cNvSpPr txBox="1"/>
          <p:nvPr/>
        </p:nvSpPr>
        <p:spPr>
          <a:xfrm>
            <a:off x="7558881" y="1810139"/>
            <a:ext cx="4146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SG" dirty="0"/>
              <a:t>In the long-term outlook, Apple stock prices will continue rising</a:t>
            </a:r>
          </a:p>
          <a:p>
            <a:pPr latinLnBrk="0"/>
            <a:endParaRPr lang="en-SG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SG" dirty="0"/>
              <a:t>💎💎💎🤲🤲🤲</a:t>
            </a:r>
          </a:p>
          <a:p>
            <a:pPr latinLnBrk="0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658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Member Contributions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aphicFrame>
        <p:nvGraphicFramePr>
          <p:cNvPr id="37" name="Chart 61">
            <a:extLst>
              <a:ext uri="{FF2B5EF4-FFF2-40B4-BE49-F238E27FC236}">
                <a16:creationId xmlns:a16="http://schemas.microsoft.com/office/drawing/2014/main" id="{55D8BFAF-895E-4349-8878-3E0095612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919593"/>
              </p:ext>
            </p:extLst>
          </p:nvPr>
        </p:nvGraphicFramePr>
        <p:xfrm>
          <a:off x="4068000" y="1976755"/>
          <a:ext cx="7409895" cy="327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5B9ED5D-404A-4EB0-B893-26459EB3F911}"/>
              </a:ext>
            </a:extLst>
          </p:cNvPr>
          <p:cNvSpPr txBox="1">
            <a:spLocks/>
          </p:cNvSpPr>
          <p:nvPr/>
        </p:nvSpPr>
        <p:spPr>
          <a:xfrm>
            <a:off x="548640" y="2526982"/>
            <a:ext cx="3659933" cy="28679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SG" sz="1400" b="1" dirty="0"/>
              <a:t>Research Work</a:t>
            </a:r>
          </a:p>
          <a:p>
            <a:pPr marL="0" indent="0" algn="r">
              <a:buNone/>
            </a:pPr>
            <a:endParaRPr lang="en-SG" sz="900" b="1" dirty="0"/>
          </a:p>
          <a:p>
            <a:pPr marL="0" indent="0" algn="r">
              <a:buNone/>
            </a:pPr>
            <a:r>
              <a:rPr lang="en-SG" sz="1400" b="1" dirty="0"/>
              <a:t>Video Editing</a:t>
            </a:r>
          </a:p>
          <a:p>
            <a:pPr marL="0" indent="0" algn="r">
              <a:buNone/>
            </a:pPr>
            <a:endParaRPr lang="en-SG" sz="800" b="1" dirty="0"/>
          </a:p>
          <a:p>
            <a:pPr marL="0" indent="0" algn="r">
              <a:buNone/>
            </a:pPr>
            <a:r>
              <a:rPr lang="en-SG" sz="1400" b="1" dirty="0"/>
              <a:t>Presentation Voice-over</a:t>
            </a:r>
          </a:p>
          <a:p>
            <a:pPr marL="0" indent="0" algn="r">
              <a:buNone/>
            </a:pPr>
            <a:endParaRPr lang="en-SG" sz="800" b="1" dirty="0"/>
          </a:p>
          <a:p>
            <a:pPr marL="0" indent="0" algn="r">
              <a:buNone/>
            </a:pPr>
            <a:r>
              <a:rPr lang="en-SG" sz="1400" b="1" dirty="0"/>
              <a:t>Presentation Slides</a:t>
            </a:r>
          </a:p>
          <a:p>
            <a:pPr marL="0" indent="0" algn="r">
              <a:buNone/>
            </a:pPr>
            <a:endParaRPr lang="en-SG" sz="900" b="1" dirty="0"/>
          </a:p>
          <a:p>
            <a:pPr marL="0" indent="0" algn="r">
              <a:buNone/>
            </a:pPr>
            <a:r>
              <a:rPr lang="en-SG" sz="1400" b="1" dirty="0"/>
              <a:t>Data Exploration &amp; Machine Learning</a:t>
            </a:r>
          </a:p>
          <a:p>
            <a:pPr algn="r"/>
            <a:endParaRPr lang="en-SG" sz="1400" b="1" dirty="0"/>
          </a:p>
          <a:p>
            <a:pPr algn="r"/>
            <a:endParaRPr lang="en-SG" sz="1400" b="1" dirty="0"/>
          </a:p>
          <a:p>
            <a:pPr algn="r"/>
            <a:endParaRPr lang="en-SG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B3933-8953-4C4F-9626-65DCFE75D1D8}"/>
              </a:ext>
            </a:extLst>
          </p:cNvPr>
          <p:cNvSpPr txBox="1"/>
          <p:nvPr/>
        </p:nvSpPr>
        <p:spPr>
          <a:xfrm>
            <a:off x="10257930" y="6396335"/>
            <a:ext cx="171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#visualizationsarecool</a:t>
            </a:r>
          </a:p>
          <a:p>
            <a:r>
              <a:rPr lang="en-SG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59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273F6-FE0B-4B79-89BD-7B3EE908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688406" cy="5583148"/>
          </a:xfrm>
        </p:spPr>
        <p:txBody>
          <a:bodyPr anchor="ctr">
            <a:normAutofit/>
          </a:bodyPr>
          <a:lstStyle/>
          <a:p>
            <a:r>
              <a:rPr lang="en-SG" sz="5400" dirty="0"/>
              <a:t>Definitions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E8AE6-51A3-418D-BB57-F07B1149D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9924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785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493C-0EAD-470B-A423-F87598EC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6D0F-13FD-4785-8536-AC2C9F6D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1960" cy="4351338"/>
          </a:xfrm>
        </p:spPr>
        <p:txBody>
          <a:bodyPr/>
          <a:lstStyle/>
          <a:p>
            <a:r>
              <a:rPr lang="en-SG" dirty="0"/>
              <a:t>https://1000logos.net/apple-logo/</a:t>
            </a:r>
          </a:p>
          <a:p>
            <a:r>
              <a:rPr lang="en-SG" dirty="0"/>
              <a:t>https://advisortools.zacks.com/Research/Stocks/AAPL/Financials (CSV files for income and balance sheets)</a:t>
            </a:r>
          </a:p>
          <a:p>
            <a:r>
              <a:rPr lang="en-SG" dirty="0"/>
              <a:t>https://www.free-powerpoint-templates-design.com/economical-stock-market-powerpoint-templates/ (presentation template)</a:t>
            </a:r>
          </a:p>
        </p:txBody>
      </p:sp>
    </p:spTree>
    <p:extLst>
      <p:ext uri="{BB962C8B-B14F-4D97-AF65-F5344CB8AC3E}">
        <p14:creationId xmlns:p14="http://schemas.microsoft.com/office/powerpoint/2010/main" val="187439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3B186-5EF9-409E-B992-2CBEB87AA40E}"/>
              </a:ext>
            </a:extLst>
          </p:cNvPr>
          <p:cNvSpPr txBox="1"/>
          <p:nvPr/>
        </p:nvSpPr>
        <p:spPr>
          <a:xfrm>
            <a:off x="4072558" y="2598003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Problem Definition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1078733" y="1811491"/>
            <a:ext cx="10034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Predict long-term trends of future stock prices based on the health of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cs typeface="Arial" pitchFamily="34" charset="0"/>
              </a:rPr>
              <a:t>Chose to focus on the stock price of Apple Inc. (AAPL)</a:t>
            </a: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 Definition</a:t>
            </a:r>
          </a:p>
        </p:txBody>
      </p:sp>
      <p:pic>
        <p:nvPicPr>
          <p:cNvPr id="1028" name="Picture 4" descr="Apple logo and symbol, meaning, history, PNG">
            <a:extLst>
              <a:ext uri="{FF2B5EF4-FFF2-40B4-BE49-F238E27FC236}">
                <a16:creationId xmlns:a16="http://schemas.microsoft.com/office/drawing/2014/main" id="{D43E3DF7-DB01-4AEA-A5B0-D2482906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95" y="425430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F754A86-5D01-4B72-A2B2-35D13D00B22C}"/>
              </a:ext>
            </a:extLst>
          </p:cNvPr>
          <p:cNvGrpSpPr/>
          <p:nvPr/>
        </p:nvGrpSpPr>
        <p:grpSpPr>
          <a:xfrm>
            <a:off x="1808292" y="3814117"/>
            <a:ext cx="3932600" cy="2704374"/>
            <a:chOff x="744923" y="2034355"/>
            <a:chExt cx="7762315" cy="5530570"/>
          </a:xfrm>
        </p:grpSpPr>
        <p:sp>
          <p:nvSpPr>
            <p:cNvPr id="259" name="Curved Up Arrow 1">
              <a:extLst>
                <a:ext uri="{FF2B5EF4-FFF2-40B4-BE49-F238E27FC236}">
                  <a16:creationId xmlns:a16="http://schemas.microsoft.com/office/drawing/2014/main" id="{253E2100-CA2C-4204-BB43-80A7E5F0DD3B}"/>
                </a:ext>
              </a:extLst>
            </p:cNvPr>
            <p:cNvSpPr/>
            <p:nvPr/>
          </p:nvSpPr>
          <p:spPr>
            <a:xfrm rot="1577781">
              <a:off x="1846772" y="2242528"/>
              <a:ext cx="4825553" cy="5322397"/>
            </a:xfrm>
            <a:custGeom>
              <a:avLst/>
              <a:gdLst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8075 h 731523"/>
                <a:gd name="connsiteX6" fmla="*/ 0 w 635736"/>
                <a:gd name="connsiteY6" fmla="*/ 716278 h 731523"/>
                <a:gd name="connsiteX7" fmla="*/ 361416 w 635736"/>
                <a:gd name="connsiteY7" fmla="*/ 182880 h 731523"/>
                <a:gd name="connsiteX8" fmla="*/ 269976 w 635736"/>
                <a:gd name="connsiteY8" fmla="*/ 182880 h 731523"/>
                <a:gd name="connsiteX9" fmla="*/ 467810 w 635736"/>
                <a:gd name="connsiteY9" fmla="*/ 0 h 731523"/>
                <a:gd name="connsiteX0" fmla="*/ 467810 w 635736"/>
                <a:gd name="connsiteY0" fmla="*/ 0 h 731523"/>
                <a:gd name="connsiteX1" fmla="*/ 635736 w 635736"/>
                <a:gd name="connsiteY1" fmla="*/ 182880 h 731523"/>
                <a:gd name="connsiteX2" fmla="*/ 544296 w 635736"/>
                <a:gd name="connsiteY2" fmla="*/ 182880 h 731523"/>
                <a:gd name="connsiteX3" fmla="*/ 87404 w 635736"/>
                <a:gd name="connsiteY3" fmla="*/ 731520 h 731523"/>
                <a:gd name="connsiteX4" fmla="*/ 0 w 635736"/>
                <a:gd name="connsiteY4" fmla="*/ 731520 h 731523"/>
                <a:gd name="connsiteX5" fmla="*/ 0 w 635736"/>
                <a:gd name="connsiteY5" fmla="*/ 716278 h 731523"/>
                <a:gd name="connsiteX6" fmla="*/ 361416 w 635736"/>
                <a:gd name="connsiteY6" fmla="*/ 182880 h 731523"/>
                <a:gd name="connsiteX7" fmla="*/ 269976 w 635736"/>
                <a:gd name="connsiteY7" fmla="*/ 182880 h 731523"/>
                <a:gd name="connsiteX8" fmla="*/ 467810 w 635736"/>
                <a:gd name="connsiteY8" fmla="*/ 0 h 731523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582986 w 750912"/>
                <a:gd name="connsiteY0" fmla="*/ 0 h 736598"/>
                <a:gd name="connsiteX1" fmla="*/ 750912 w 750912"/>
                <a:gd name="connsiteY1" fmla="*/ 182880 h 736598"/>
                <a:gd name="connsiteX2" fmla="*/ 659472 w 750912"/>
                <a:gd name="connsiteY2" fmla="*/ 182880 h 736598"/>
                <a:gd name="connsiteX3" fmla="*/ 202580 w 750912"/>
                <a:gd name="connsiteY3" fmla="*/ 731520 h 736598"/>
                <a:gd name="connsiteX4" fmla="*/ 0 w 750912"/>
                <a:gd name="connsiteY4" fmla="*/ 736598 h 736598"/>
                <a:gd name="connsiteX5" fmla="*/ 115176 w 750912"/>
                <a:gd name="connsiteY5" fmla="*/ 716278 h 736598"/>
                <a:gd name="connsiteX6" fmla="*/ 476592 w 750912"/>
                <a:gd name="connsiteY6" fmla="*/ 182880 h 736598"/>
                <a:gd name="connsiteX7" fmla="*/ 385152 w 750912"/>
                <a:gd name="connsiteY7" fmla="*/ 182880 h 736598"/>
                <a:gd name="connsiteX8" fmla="*/ 582986 w 750912"/>
                <a:gd name="connsiteY8" fmla="*/ 0 h 736598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35657 w 883989"/>
                <a:gd name="connsiteY3" fmla="*/ 731520 h 946640"/>
                <a:gd name="connsiteX4" fmla="*/ 0 w 883989"/>
                <a:gd name="connsiteY4" fmla="*/ 946640 h 946640"/>
                <a:gd name="connsiteX5" fmla="*/ 248253 w 883989"/>
                <a:gd name="connsiteY5" fmla="*/ 716278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8253 w 883989"/>
                <a:gd name="connsiteY5" fmla="*/ 716278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8253 w 883989"/>
                <a:gd name="connsiteY5" fmla="*/ 716278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8253 w 883989"/>
                <a:gd name="connsiteY5" fmla="*/ 716278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8253 w 883989"/>
                <a:gd name="connsiteY5" fmla="*/ 716278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2470 w 883989"/>
                <a:gd name="connsiteY5" fmla="*/ 741896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2470 w 883989"/>
                <a:gd name="connsiteY5" fmla="*/ 741896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42470 w 883989"/>
                <a:gd name="connsiteY5" fmla="*/ 741896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  <a:gd name="connsiteX0" fmla="*/ 716063 w 883989"/>
                <a:gd name="connsiteY0" fmla="*/ 0 h 946640"/>
                <a:gd name="connsiteX1" fmla="*/ 883989 w 883989"/>
                <a:gd name="connsiteY1" fmla="*/ 182880 h 946640"/>
                <a:gd name="connsiteX2" fmla="*/ 792549 w 883989"/>
                <a:gd name="connsiteY2" fmla="*/ 182880 h 946640"/>
                <a:gd name="connsiteX3" fmla="*/ 356126 w 883989"/>
                <a:gd name="connsiteY3" fmla="*/ 790228 h 946640"/>
                <a:gd name="connsiteX4" fmla="*/ 0 w 883989"/>
                <a:gd name="connsiteY4" fmla="*/ 946640 h 946640"/>
                <a:gd name="connsiteX5" fmla="*/ 255597 w 883989"/>
                <a:gd name="connsiteY5" fmla="*/ 758442 h 946640"/>
                <a:gd name="connsiteX6" fmla="*/ 609669 w 883989"/>
                <a:gd name="connsiteY6" fmla="*/ 182880 h 946640"/>
                <a:gd name="connsiteX7" fmla="*/ 518229 w 883989"/>
                <a:gd name="connsiteY7" fmla="*/ 182880 h 946640"/>
                <a:gd name="connsiteX8" fmla="*/ 716063 w 883989"/>
                <a:gd name="connsiteY8" fmla="*/ 0 h 94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3989" h="946640">
                  <a:moveTo>
                    <a:pt x="716063" y="0"/>
                  </a:moveTo>
                  <a:lnTo>
                    <a:pt x="883989" y="182880"/>
                  </a:lnTo>
                  <a:lnTo>
                    <a:pt x="792549" y="182880"/>
                  </a:lnTo>
                  <a:cubicBezTo>
                    <a:pt x="737882" y="511774"/>
                    <a:pt x="601892" y="655886"/>
                    <a:pt x="356126" y="790228"/>
                  </a:cubicBezTo>
                  <a:cubicBezTo>
                    <a:pt x="248733" y="843028"/>
                    <a:pt x="67527" y="944947"/>
                    <a:pt x="0" y="946640"/>
                  </a:cubicBezTo>
                  <a:cubicBezTo>
                    <a:pt x="38392" y="939867"/>
                    <a:pt x="169929" y="830850"/>
                    <a:pt x="255597" y="758442"/>
                  </a:cubicBezTo>
                  <a:cubicBezTo>
                    <a:pt x="451071" y="611157"/>
                    <a:pt x="564690" y="453492"/>
                    <a:pt x="609669" y="182880"/>
                  </a:cubicBezTo>
                  <a:lnTo>
                    <a:pt x="518229" y="182880"/>
                  </a:lnTo>
                  <a:lnTo>
                    <a:pt x="7160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aphicFrame>
          <p:nvGraphicFramePr>
            <p:cNvPr id="260" name="Chart 259">
              <a:extLst>
                <a:ext uri="{FF2B5EF4-FFF2-40B4-BE49-F238E27FC236}">
                  <a16:creationId xmlns:a16="http://schemas.microsoft.com/office/drawing/2014/main" id="{4AB8EAF7-F298-49FB-9F31-8AA976F352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8687895"/>
                </p:ext>
              </p:extLst>
            </p:nvPr>
          </p:nvGraphicFramePr>
          <p:xfrm>
            <a:off x="744923" y="2034355"/>
            <a:ext cx="5224329" cy="44110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A9F2C58-B28D-4AC6-B1D9-DA1E7BB72600}"/>
                </a:ext>
              </a:extLst>
            </p:cNvPr>
            <p:cNvSpPr txBox="1"/>
            <p:nvPr/>
          </p:nvSpPr>
          <p:spPr>
            <a:xfrm>
              <a:off x="5311908" y="2213376"/>
              <a:ext cx="1508519" cy="53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5"/>
                  </a:solidFill>
                  <a:cs typeface="Arial" pitchFamily="34" charset="0"/>
                </a:rPr>
                <a:t>BUY?</a:t>
              </a:r>
              <a:endParaRPr lang="ko-KR" altLang="en-US" sz="105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1A5B0123-AD7C-4954-A608-5C7E8769DEB8}"/>
                </a:ext>
              </a:extLst>
            </p:cNvPr>
            <p:cNvSpPr txBox="1"/>
            <p:nvPr/>
          </p:nvSpPr>
          <p:spPr>
            <a:xfrm>
              <a:off x="6998719" y="3120739"/>
              <a:ext cx="1508519" cy="53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6"/>
                  </a:solidFill>
                  <a:cs typeface="Arial" pitchFamily="34" charset="0"/>
                </a:rPr>
                <a:t>SELL?</a:t>
              </a:r>
              <a:endParaRPr lang="ko-KR" altLang="en-US" sz="105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0FF91463-4C91-4EF6-B5A9-C92E142F3519}"/>
                </a:ext>
              </a:extLst>
            </p:cNvPr>
            <p:cNvSpPr txBox="1"/>
            <p:nvPr/>
          </p:nvSpPr>
          <p:spPr>
            <a:xfrm>
              <a:off x="6155313" y="2667058"/>
              <a:ext cx="1508519" cy="53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1"/>
                  </a:solidFill>
                  <a:cs typeface="Arial" pitchFamily="34" charset="0"/>
                </a:rPr>
                <a:t>AND</a:t>
              </a:r>
              <a:endParaRPr lang="ko-KR" altLang="en-US" sz="105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3B186-5EF9-409E-B992-2CBEB87AA40E}"/>
              </a:ext>
            </a:extLst>
          </p:cNvPr>
          <p:cNvSpPr txBox="1"/>
          <p:nvPr/>
        </p:nvSpPr>
        <p:spPr>
          <a:xfrm>
            <a:off x="4072558" y="2598003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Data Exploration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3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 Selection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029BAC-1C49-4FF7-BC21-3CBAC9194735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1062740" y="2755612"/>
            <a:chExt cx="9269424" cy="2471708"/>
          </a:xfrm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BD5EEDB-5090-42F1-A174-024DF40AE09D}"/>
                </a:ext>
              </a:extLst>
            </p:cNvPr>
            <p:cNvSpPr/>
            <p:nvPr/>
          </p:nvSpPr>
          <p:spPr>
            <a:xfrm>
              <a:off x="1062740" y="3005317"/>
              <a:ext cx="2192956" cy="195264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687E1461-CF44-4B93-9793-B911BFFD2D90}"/>
                </a:ext>
              </a:extLst>
            </p:cNvPr>
            <p:cNvSpPr/>
            <p:nvPr/>
          </p:nvSpPr>
          <p:spPr>
            <a:xfrm rot="10800000">
              <a:off x="3012359" y="2970172"/>
              <a:ext cx="2192400" cy="1952641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9770F205-075E-4D57-A5AB-5371A9F1FFF0}"/>
                </a:ext>
              </a:extLst>
            </p:cNvPr>
            <p:cNvSpPr/>
            <p:nvPr/>
          </p:nvSpPr>
          <p:spPr>
            <a:xfrm>
              <a:off x="4964130" y="2994825"/>
              <a:ext cx="2192400" cy="1927988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5EFCD5D9-6EFA-4793-A5D6-E3791CF8FA63}"/>
                </a:ext>
              </a:extLst>
            </p:cNvPr>
            <p:cNvSpPr/>
            <p:nvPr/>
          </p:nvSpPr>
          <p:spPr>
            <a:xfrm rot="10800000">
              <a:off x="6913193" y="2970172"/>
              <a:ext cx="2192400" cy="1927987"/>
            </a:xfrm>
            <a:prstGeom prst="blockArc">
              <a:avLst>
                <a:gd name="adj1" fmla="val 10872597"/>
                <a:gd name="adj2" fmla="val 21559414"/>
                <a:gd name="adj3" fmla="val 126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594060-D0BB-4395-95D3-1A0C5545D104}"/>
                </a:ext>
              </a:extLst>
            </p:cNvPr>
            <p:cNvSpPr/>
            <p:nvPr/>
          </p:nvSpPr>
          <p:spPr>
            <a:xfrm>
              <a:off x="1062741" y="3913448"/>
              <a:ext cx="240905" cy="13138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602787E6-08E7-472A-BF2A-C567FD76A22D}"/>
                </a:ext>
              </a:extLst>
            </p:cNvPr>
            <p:cNvSpPr/>
            <p:nvPr/>
          </p:nvSpPr>
          <p:spPr>
            <a:xfrm>
              <a:off x="8856163" y="2796540"/>
              <a:ext cx="249430" cy="119230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5925775F-F2FC-49C5-AE97-FCF876B54604}"/>
                </a:ext>
              </a:extLst>
            </p:cNvPr>
            <p:cNvSpPr/>
            <p:nvPr/>
          </p:nvSpPr>
          <p:spPr>
            <a:xfrm rot="16200000">
              <a:off x="9499211" y="2112565"/>
              <a:ext cx="189905" cy="1476000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0" name="그룹 7">
              <a:extLst>
                <a:ext uri="{FF2B5EF4-FFF2-40B4-BE49-F238E27FC236}">
                  <a16:creationId xmlns:a16="http://schemas.microsoft.com/office/drawing/2014/main" id="{05527694-3CA0-4E24-8C55-FF536989CFFA}"/>
                </a:ext>
              </a:extLst>
            </p:cNvPr>
            <p:cNvGrpSpPr/>
            <p:nvPr/>
          </p:nvGrpSpPr>
          <p:grpSpPr>
            <a:xfrm>
              <a:off x="1243878" y="3558396"/>
              <a:ext cx="1830680" cy="1665572"/>
              <a:chOff x="1598585" y="3559480"/>
              <a:chExt cx="1830680" cy="166557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58D43B1-AC47-47C8-A1E7-EDE5BD4A6AA0}"/>
                  </a:ext>
                </a:extLst>
              </p:cNvPr>
              <p:cNvSpPr/>
              <p:nvPr/>
            </p:nvSpPr>
            <p:spPr>
              <a:xfrm>
                <a:off x="2070186" y="3559480"/>
                <a:ext cx="887479" cy="889200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b="1"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871677-F778-4047-B48D-E5C4CF91CAA0}"/>
                  </a:ext>
                </a:extLst>
              </p:cNvPr>
              <p:cNvSpPr txBox="1"/>
              <p:nvPr/>
            </p:nvSpPr>
            <p:spPr>
              <a:xfrm>
                <a:off x="1598585" y="4448508"/>
                <a:ext cx="1830680" cy="77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Variable Selection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5" name="Rectangle 7">
                <a:extLst>
                  <a:ext uri="{FF2B5EF4-FFF2-40B4-BE49-F238E27FC236}">
                    <a16:creationId xmlns:a16="http://schemas.microsoft.com/office/drawing/2014/main" id="{7D6F43CA-CDB2-40C2-80B1-090E22898C13}"/>
                  </a:ext>
                </a:extLst>
              </p:cNvPr>
              <p:cNvSpPr/>
              <p:nvPr/>
            </p:nvSpPr>
            <p:spPr>
              <a:xfrm rot="18900000">
                <a:off x="2444331" y="3778778"/>
                <a:ext cx="225664" cy="502732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1" name="그룹 8">
              <a:extLst>
                <a:ext uri="{FF2B5EF4-FFF2-40B4-BE49-F238E27FC236}">
                  <a16:creationId xmlns:a16="http://schemas.microsoft.com/office/drawing/2014/main" id="{7B567260-1137-4032-AC25-E96B6693185C}"/>
                </a:ext>
              </a:extLst>
            </p:cNvPr>
            <p:cNvGrpSpPr/>
            <p:nvPr/>
          </p:nvGrpSpPr>
          <p:grpSpPr>
            <a:xfrm>
              <a:off x="3188793" y="2777298"/>
              <a:ext cx="1830680" cy="1671211"/>
              <a:chOff x="4019004" y="2777469"/>
              <a:chExt cx="1830680" cy="167121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5344653-9A77-4ADD-81E5-E0816992163C}"/>
                  </a:ext>
                </a:extLst>
              </p:cNvPr>
              <p:cNvSpPr/>
              <p:nvPr/>
            </p:nvSpPr>
            <p:spPr>
              <a:xfrm>
                <a:off x="4490605" y="3559480"/>
                <a:ext cx="887479" cy="889200"/>
              </a:xfrm>
              <a:prstGeom prst="ellipse">
                <a:avLst/>
              </a:prstGeom>
              <a:solidFill>
                <a:schemeClr val="bg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b="1" dirty="0">
                  <a:cs typeface="Arial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562690-30EF-425D-A890-BF6FD152D646}"/>
                  </a:ext>
                </a:extLst>
              </p:cNvPr>
              <p:cNvSpPr txBox="1"/>
              <p:nvPr/>
            </p:nvSpPr>
            <p:spPr>
              <a:xfrm>
                <a:off x="4019004" y="2777469"/>
                <a:ext cx="1830680" cy="77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Extraction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그룹 16">
              <a:extLst>
                <a:ext uri="{FF2B5EF4-FFF2-40B4-BE49-F238E27FC236}">
                  <a16:creationId xmlns:a16="http://schemas.microsoft.com/office/drawing/2014/main" id="{A0824604-177F-4AEB-87DB-CB181A878C1A}"/>
                </a:ext>
              </a:extLst>
            </p:cNvPr>
            <p:cNvGrpSpPr/>
            <p:nvPr/>
          </p:nvGrpSpPr>
          <p:grpSpPr>
            <a:xfrm>
              <a:off x="5143716" y="3558225"/>
              <a:ext cx="1830680" cy="1665747"/>
              <a:chOff x="6301962" y="3468847"/>
              <a:chExt cx="1830680" cy="166574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0F4BDCE-7A87-4CA9-A2A3-5E58513B76A0}"/>
                  </a:ext>
                </a:extLst>
              </p:cNvPr>
              <p:cNvSpPr/>
              <p:nvPr/>
            </p:nvSpPr>
            <p:spPr>
              <a:xfrm>
                <a:off x="6773564" y="3468847"/>
                <a:ext cx="887479" cy="889200"/>
              </a:xfrm>
              <a:prstGeom prst="ellipse">
                <a:avLst/>
              </a:prstGeom>
              <a:solidFill>
                <a:schemeClr val="bg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b="1"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1FCF796-70EE-46CC-920D-42104F04F518}"/>
                  </a:ext>
                </a:extLst>
              </p:cNvPr>
              <p:cNvSpPr txBox="1"/>
              <p:nvPr/>
            </p:nvSpPr>
            <p:spPr>
              <a:xfrm>
                <a:off x="6301962" y="4358049"/>
                <a:ext cx="1830680" cy="776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Preparation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3" name="그룹 17">
              <a:extLst>
                <a:ext uri="{FF2B5EF4-FFF2-40B4-BE49-F238E27FC236}">
                  <a16:creationId xmlns:a16="http://schemas.microsoft.com/office/drawing/2014/main" id="{57028559-410E-4A54-B98D-AC22FB9C6349}"/>
                </a:ext>
              </a:extLst>
            </p:cNvPr>
            <p:cNvGrpSpPr/>
            <p:nvPr/>
          </p:nvGrpSpPr>
          <p:grpSpPr>
            <a:xfrm>
              <a:off x="7301308" y="2774215"/>
              <a:ext cx="1416168" cy="1673381"/>
              <a:chOff x="8967280" y="2760715"/>
              <a:chExt cx="1416168" cy="167338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9B79C3-462A-4D7F-9276-5471813E2622}"/>
                  </a:ext>
                </a:extLst>
              </p:cNvPr>
              <p:cNvSpPr/>
              <p:nvPr/>
            </p:nvSpPr>
            <p:spPr>
              <a:xfrm>
                <a:off x="9234335" y="3544896"/>
                <a:ext cx="887479" cy="889200"/>
              </a:xfrm>
              <a:prstGeom prst="ellipse">
                <a:avLst/>
              </a:prstGeom>
              <a:solidFill>
                <a:schemeClr val="bg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b="1">
                  <a:cs typeface="Arial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201ADA-8C54-469C-92F0-013199648E63}"/>
                  </a:ext>
                </a:extLst>
              </p:cNvPr>
              <p:cNvSpPr txBox="1"/>
              <p:nvPr/>
            </p:nvSpPr>
            <p:spPr>
              <a:xfrm>
                <a:off x="8967280" y="2760715"/>
                <a:ext cx="1416168" cy="77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Analysis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C7E79C53-7033-4F71-B3AE-75915DA21B12}"/>
                  </a:ext>
                </a:extLst>
              </p:cNvPr>
              <p:cNvSpPr/>
              <p:nvPr/>
            </p:nvSpPr>
            <p:spPr>
              <a:xfrm rot="16200000" flipH="1">
                <a:off x="9407291" y="3711761"/>
                <a:ext cx="541566" cy="510026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0652131-7FF0-4312-9F87-5A48A25855A7}"/>
              </a:ext>
            </a:extLst>
          </p:cNvPr>
          <p:cNvGrpSpPr/>
          <p:nvPr/>
        </p:nvGrpSpPr>
        <p:grpSpPr>
          <a:xfrm>
            <a:off x="7840291" y="1776409"/>
            <a:ext cx="3002389" cy="3082366"/>
            <a:chOff x="6162675" y="1289794"/>
            <a:chExt cx="5245804" cy="544818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8F389C6-83F1-4F38-B61F-A4784AE8BA8A}"/>
                </a:ext>
              </a:extLst>
            </p:cNvPr>
            <p:cNvSpPr/>
            <p:nvPr/>
          </p:nvSpPr>
          <p:spPr>
            <a:xfrm>
              <a:off x="6779575" y="1703581"/>
              <a:ext cx="4012004" cy="3156876"/>
            </a:xfrm>
            <a:custGeom>
              <a:avLst/>
              <a:gdLst>
                <a:gd name="connsiteX0" fmla="*/ 935369 w 4012004"/>
                <a:gd name="connsiteY0" fmla="*/ 1848105 h 3156876"/>
                <a:gd name="connsiteX1" fmla="*/ 945185 w 4012004"/>
                <a:gd name="connsiteY1" fmla="*/ 1857921 h 3156876"/>
                <a:gd name="connsiteX2" fmla="*/ 945185 w 4012004"/>
                <a:gd name="connsiteY2" fmla="*/ 2044195 h 3156876"/>
                <a:gd name="connsiteX3" fmla="*/ 948513 w 4012004"/>
                <a:gd name="connsiteY3" fmla="*/ 2043523 h 3156876"/>
                <a:gd name="connsiteX4" fmla="*/ 1037128 w 4012004"/>
                <a:gd name="connsiteY4" fmla="*/ 2132138 h 3156876"/>
                <a:gd name="connsiteX5" fmla="*/ 1037128 w 4012004"/>
                <a:gd name="connsiteY5" fmla="*/ 2473212 h 3156876"/>
                <a:gd name="connsiteX6" fmla="*/ 948513 w 4012004"/>
                <a:gd name="connsiteY6" fmla="*/ 2561827 h 3156876"/>
                <a:gd name="connsiteX7" fmla="*/ 945185 w 4012004"/>
                <a:gd name="connsiteY7" fmla="*/ 2561155 h 3156876"/>
                <a:gd name="connsiteX8" fmla="*/ 945185 w 4012004"/>
                <a:gd name="connsiteY8" fmla="*/ 3147060 h 3156876"/>
                <a:gd name="connsiteX9" fmla="*/ 935369 w 4012004"/>
                <a:gd name="connsiteY9" fmla="*/ 3156876 h 3156876"/>
                <a:gd name="connsiteX10" fmla="*/ 925553 w 4012004"/>
                <a:gd name="connsiteY10" fmla="*/ 3147060 h 3156876"/>
                <a:gd name="connsiteX11" fmla="*/ 925553 w 4012004"/>
                <a:gd name="connsiteY11" fmla="*/ 2557192 h 3156876"/>
                <a:gd name="connsiteX12" fmla="*/ 914020 w 4012004"/>
                <a:gd name="connsiteY12" fmla="*/ 2554863 h 3156876"/>
                <a:gd name="connsiteX13" fmla="*/ 859898 w 4012004"/>
                <a:gd name="connsiteY13" fmla="*/ 2473212 h 3156876"/>
                <a:gd name="connsiteX14" fmla="*/ 859898 w 4012004"/>
                <a:gd name="connsiteY14" fmla="*/ 2132138 h 3156876"/>
                <a:gd name="connsiteX15" fmla="*/ 914020 w 4012004"/>
                <a:gd name="connsiteY15" fmla="*/ 2050487 h 3156876"/>
                <a:gd name="connsiteX16" fmla="*/ 925553 w 4012004"/>
                <a:gd name="connsiteY16" fmla="*/ 2048159 h 3156876"/>
                <a:gd name="connsiteX17" fmla="*/ 925553 w 4012004"/>
                <a:gd name="connsiteY17" fmla="*/ 1857921 h 3156876"/>
                <a:gd name="connsiteX18" fmla="*/ 935369 w 4012004"/>
                <a:gd name="connsiteY18" fmla="*/ 1848105 h 3156876"/>
                <a:gd name="connsiteX19" fmla="*/ 88615 w 4012004"/>
                <a:gd name="connsiteY19" fmla="*/ 1565010 h 3156876"/>
                <a:gd name="connsiteX20" fmla="*/ 98431 w 4012004"/>
                <a:gd name="connsiteY20" fmla="*/ 1574826 h 3156876"/>
                <a:gd name="connsiteX21" fmla="*/ 98431 w 4012004"/>
                <a:gd name="connsiteY21" fmla="*/ 2000946 h 3156876"/>
                <a:gd name="connsiteX22" fmla="*/ 123108 w 4012004"/>
                <a:gd name="connsiteY22" fmla="*/ 2005928 h 3156876"/>
                <a:gd name="connsiteX23" fmla="*/ 177230 w 4012004"/>
                <a:gd name="connsiteY23" fmla="*/ 2087579 h 3156876"/>
                <a:gd name="connsiteX24" fmla="*/ 177230 w 4012004"/>
                <a:gd name="connsiteY24" fmla="*/ 2510024 h 3156876"/>
                <a:gd name="connsiteX25" fmla="*/ 123108 w 4012004"/>
                <a:gd name="connsiteY25" fmla="*/ 2591675 h 3156876"/>
                <a:gd name="connsiteX26" fmla="*/ 98431 w 4012004"/>
                <a:gd name="connsiteY26" fmla="*/ 2596658 h 3156876"/>
                <a:gd name="connsiteX27" fmla="*/ 98431 w 4012004"/>
                <a:gd name="connsiteY27" fmla="*/ 2863965 h 3156876"/>
                <a:gd name="connsiteX28" fmla="*/ 88615 w 4012004"/>
                <a:gd name="connsiteY28" fmla="*/ 2873781 h 3156876"/>
                <a:gd name="connsiteX29" fmla="*/ 78799 w 4012004"/>
                <a:gd name="connsiteY29" fmla="*/ 2863965 h 3156876"/>
                <a:gd name="connsiteX30" fmla="*/ 78799 w 4012004"/>
                <a:gd name="connsiteY30" fmla="*/ 2596658 h 3156876"/>
                <a:gd name="connsiteX31" fmla="*/ 54122 w 4012004"/>
                <a:gd name="connsiteY31" fmla="*/ 2591675 h 3156876"/>
                <a:gd name="connsiteX32" fmla="*/ 0 w 4012004"/>
                <a:gd name="connsiteY32" fmla="*/ 2510024 h 3156876"/>
                <a:gd name="connsiteX33" fmla="*/ 0 w 4012004"/>
                <a:gd name="connsiteY33" fmla="*/ 2087579 h 3156876"/>
                <a:gd name="connsiteX34" fmla="*/ 54122 w 4012004"/>
                <a:gd name="connsiteY34" fmla="*/ 2005928 h 3156876"/>
                <a:gd name="connsiteX35" fmla="*/ 78799 w 4012004"/>
                <a:gd name="connsiteY35" fmla="*/ 2000946 h 3156876"/>
                <a:gd name="connsiteX36" fmla="*/ 78799 w 4012004"/>
                <a:gd name="connsiteY36" fmla="*/ 1574826 h 3156876"/>
                <a:gd name="connsiteX37" fmla="*/ 88615 w 4012004"/>
                <a:gd name="connsiteY37" fmla="*/ 1565010 h 3156876"/>
                <a:gd name="connsiteX38" fmla="*/ 1586411 w 4012004"/>
                <a:gd name="connsiteY38" fmla="*/ 1177255 h 3156876"/>
                <a:gd name="connsiteX39" fmla="*/ 1596227 w 4012004"/>
                <a:gd name="connsiteY39" fmla="*/ 1187071 h 3156876"/>
                <a:gd name="connsiteX40" fmla="*/ 1596227 w 4012004"/>
                <a:gd name="connsiteY40" fmla="*/ 1351438 h 3156876"/>
                <a:gd name="connsiteX41" fmla="*/ 1620904 w 4012004"/>
                <a:gd name="connsiteY41" fmla="*/ 1356420 h 3156876"/>
                <a:gd name="connsiteX42" fmla="*/ 1675026 w 4012004"/>
                <a:gd name="connsiteY42" fmla="*/ 1438071 h 3156876"/>
                <a:gd name="connsiteX43" fmla="*/ 1675026 w 4012004"/>
                <a:gd name="connsiteY43" fmla="*/ 1701703 h 3156876"/>
                <a:gd name="connsiteX44" fmla="*/ 1620904 w 4012004"/>
                <a:gd name="connsiteY44" fmla="*/ 1783354 h 3156876"/>
                <a:gd name="connsiteX45" fmla="*/ 1596227 w 4012004"/>
                <a:gd name="connsiteY45" fmla="*/ 1788336 h 3156876"/>
                <a:gd name="connsiteX46" fmla="*/ 1596227 w 4012004"/>
                <a:gd name="connsiteY46" fmla="*/ 1952702 h 3156876"/>
                <a:gd name="connsiteX47" fmla="*/ 1586411 w 4012004"/>
                <a:gd name="connsiteY47" fmla="*/ 1962518 h 3156876"/>
                <a:gd name="connsiteX48" fmla="*/ 1576595 w 4012004"/>
                <a:gd name="connsiteY48" fmla="*/ 1952702 h 3156876"/>
                <a:gd name="connsiteX49" fmla="*/ 1576595 w 4012004"/>
                <a:gd name="connsiteY49" fmla="*/ 1788336 h 3156876"/>
                <a:gd name="connsiteX50" fmla="*/ 1551918 w 4012004"/>
                <a:gd name="connsiteY50" fmla="*/ 1783354 h 3156876"/>
                <a:gd name="connsiteX51" fmla="*/ 1497796 w 4012004"/>
                <a:gd name="connsiteY51" fmla="*/ 1701703 h 3156876"/>
                <a:gd name="connsiteX52" fmla="*/ 1497796 w 4012004"/>
                <a:gd name="connsiteY52" fmla="*/ 1438071 h 3156876"/>
                <a:gd name="connsiteX53" fmla="*/ 1551918 w 4012004"/>
                <a:gd name="connsiteY53" fmla="*/ 1356420 h 3156876"/>
                <a:gd name="connsiteX54" fmla="*/ 1576595 w 4012004"/>
                <a:gd name="connsiteY54" fmla="*/ 1351438 h 3156876"/>
                <a:gd name="connsiteX55" fmla="*/ 1576595 w 4012004"/>
                <a:gd name="connsiteY55" fmla="*/ 1187071 h 3156876"/>
                <a:gd name="connsiteX56" fmla="*/ 1586411 w 4012004"/>
                <a:gd name="connsiteY56" fmla="*/ 1177255 h 3156876"/>
                <a:gd name="connsiteX57" fmla="*/ 2426794 w 4012004"/>
                <a:gd name="connsiteY57" fmla="*/ 488999 h 3156876"/>
                <a:gd name="connsiteX58" fmla="*/ 2436610 w 4012004"/>
                <a:gd name="connsiteY58" fmla="*/ 498815 h 3156876"/>
                <a:gd name="connsiteX59" fmla="*/ 2436610 w 4012004"/>
                <a:gd name="connsiteY59" fmla="*/ 589710 h 3156876"/>
                <a:gd name="connsiteX60" fmla="*/ 2465450 w 4012004"/>
                <a:gd name="connsiteY60" fmla="*/ 595532 h 3156876"/>
                <a:gd name="connsiteX61" fmla="*/ 2515409 w 4012004"/>
                <a:gd name="connsiteY61" fmla="*/ 670903 h 3156876"/>
                <a:gd name="connsiteX62" fmla="*/ 2515409 w 4012004"/>
                <a:gd name="connsiteY62" fmla="*/ 1726684 h 3156876"/>
                <a:gd name="connsiteX63" fmla="*/ 2465450 w 4012004"/>
                <a:gd name="connsiteY63" fmla="*/ 1802055 h 3156876"/>
                <a:gd name="connsiteX64" fmla="*/ 2436610 w 4012004"/>
                <a:gd name="connsiteY64" fmla="*/ 1807877 h 3156876"/>
                <a:gd name="connsiteX65" fmla="*/ 2436610 w 4012004"/>
                <a:gd name="connsiteY65" fmla="*/ 1984270 h 3156876"/>
                <a:gd name="connsiteX66" fmla="*/ 2426794 w 4012004"/>
                <a:gd name="connsiteY66" fmla="*/ 1994086 h 3156876"/>
                <a:gd name="connsiteX67" fmla="*/ 2416978 w 4012004"/>
                <a:gd name="connsiteY67" fmla="*/ 1984270 h 3156876"/>
                <a:gd name="connsiteX68" fmla="*/ 2416978 w 4012004"/>
                <a:gd name="connsiteY68" fmla="*/ 1807877 h 3156876"/>
                <a:gd name="connsiteX69" fmla="*/ 2388138 w 4012004"/>
                <a:gd name="connsiteY69" fmla="*/ 1802055 h 3156876"/>
                <a:gd name="connsiteX70" fmla="*/ 2338179 w 4012004"/>
                <a:gd name="connsiteY70" fmla="*/ 1726684 h 3156876"/>
                <a:gd name="connsiteX71" fmla="*/ 2338179 w 4012004"/>
                <a:gd name="connsiteY71" fmla="*/ 670903 h 3156876"/>
                <a:gd name="connsiteX72" fmla="*/ 2388138 w 4012004"/>
                <a:gd name="connsiteY72" fmla="*/ 595532 h 3156876"/>
                <a:gd name="connsiteX73" fmla="*/ 2416978 w 4012004"/>
                <a:gd name="connsiteY73" fmla="*/ 589710 h 3156876"/>
                <a:gd name="connsiteX74" fmla="*/ 2416978 w 4012004"/>
                <a:gd name="connsiteY74" fmla="*/ 498815 h 3156876"/>
                <a:gd name="connsiteX75" fmla="*/ 2426794 w 4012004"/>
                <a:gd name="connsiteY75" fmla="*/ 488999 h 3156876"/>
                <a:gd name="connsiteX76" fmla="*/ 3058591 w 4012004"/>
                <a:gd name="connsiteY76" fmla="*/ 20757 h 3156876"/>
                <a:gd name="connsiteX77" fmla="*/ 3068407 w 4012004"/>
                <a:gd name="connsiteY77" fmla="*/ 30573 h 3156876"/>
                <a:gd name="connsiteX78" fmla="*/ 3068407 w 4012004"/>
                <a:gd name="connsiteY78" fmla="*/ 236262 h 3156876"/>
                <a:gd name="connsiteX79" fmla="*/ 3093084 w 4012004"/>
                <a:gd name="connsiteY79" fmla="*/ 241244 h 3156876"/>
                <a:gd name="connsiteX80" fmla="*/ 3147206 w 4012004"/>
                <a:gd name="connsiteY80" fmla="*/ 322895 h 3156876"/>
                <a:gd name="connsiteX81" fmla="*/ 3147206 w 4012004"/>
                <a:gd name="connsiteY81" fmla="*/ 871974 h 3156876"/>
                <a:gd name="connsiteX82" fmla="*/ 3093084 w 4012004"/>
                <a:gd name="connsiteY82" fmla="*/ 953625 h 3156876"/>
                <a:gd name="connsiteX83" fmla="*/ 3068407 w 4012004"/>
                <a:gd name="connsiteY83" fmla="*/ 958607 h 3156876"/>
                <a:gd name="connsiteX84" fmla="*/ 3068407 w 4012004"/>
                <a:gd name="connsiteY84" fmla="*/ 1319712 h 3156876"/>
                <a:gd name="connsiteX85" fmla="*/ 3058591 w 4012004"/>
                <a:gd name="connsiteY85" fmla="*/ 1329528 h 3156876"/>
                <a:gd name="connsiteX86" fmla="*/ 3048775 w 4012004"/>
                <a:gd name="connsiteY86" fmla="*/ 1319712 h 3156876"/>
                <a:gd name="connsiteX87" fmla="*/ 3048775 w 4012004"/>
                <a:gd name="connsiteY87" fmla="*/ 958607 h 3156876"/>
                <a:gd name="connsiteX88" fmla="*/ 3024098 w 4012004"/>
                <a:gd name="connsiteY88" fmla="*/ 953625 h 3156876"/>
                <a:gd name="connsiteX89" fmla="*/ 2969976 w 4012004"/>
                <a:gd name="connsiteY89" fmla="*/ 871974 h 3156876"/>
                <a:gd name="connsiteX90" fmla="*/ 2969976 w 4012004"/>
                <a:gd name="connsiteY90" fmla="*/ 322895 h 3156876"/>
                <a:gd name="connsiteX91" fmla="*/ 3024098 w 4012004"/>
                <a:gd name="connsiteY91" fmla="*/ 241244 h 3156876"/>
                <a:gd name="connsiteX92" fmla="*/ 3048775 w 4012004"/>
                <a:gd name="connsiteY92" fmla="*/ 236262 h 3156876"/>
                <a:gd name="connsiteX93" fmla="*/ 3048775 w 4012004"/>
                <a:gd name="connsiteY93" fmla="*/ 30573 h 3156876"/>
                <a:gd name="connsiteX94" fmla="*/ 3058591 w 4012004"/>
                <a:gd name="connsiteY94" fmla="*/ 20757 h 3156876"/>
                <a:gd name="connsiteX95" fmla="*/ 3923389 w 4012004"/>
                <a:gd name="connsiteY95" fmla="*/ 0 h 3156876"/>
                <a:gd name="connsiteX96" fmla="*/ 3933205 w 4012004"/>
                <a:gd name="connsiteY96" fmla="*/ 9816 h 3156876"/>
                <a:gd name="connsiteX97" fmla="*/ 3933205 w 4012004"/>
                <a:gd name="connsiteY97" fmla="*/ 58587 h 3156876"/>
                <a:gd name="connsiteX98" fmla="*/ 3957882 w 4012004"/>
                <a:gd name="connsiteY98" fmla="*/ 63569 h 3156876"/>
                <a:gd name="connsiteX99" fmla="*/ 4012004 w 4012004"/>
                <a:gd name="connsiteY99" fmla="*/ 145220 h 3156876"/>
                <a:gd name="connsiteX100" fmla="*/ 4012004 w 4012004"/>
                <a:gd name="connsiteY100" fmla="*/ 467633 h 3156876"/>
                <a:gd name="connsiteX101" fmla="*/ 3957882 w 4012004"/>
                <a:gd name="connsiteY101" fmla="*/ 549284 h 3156876"/>
                <a:gd name="connsiteX102" fmla="*/ 3933205 w 4012004"/>
                <a:gd name="connsiteY102" fmla="*/ 554266 h 3156876"/>
                <a:gd name="connsiteX103" fmla="*/ 3933205 w 4012004"/>
                <a:gd name="connsiteY103" fmla="*/ 775447 h 3156876"/>
                <a:gd name="connsiteX104" fmla="*/ 3923389 w 4012004"/>
                <a:gd name="connsiteY104" fmla="*/ 785263 h 3156876"/>
                <a:gd name="connsiteX105" fmla="*/ 3913573 w 4012004"/>
                <a:gd name="connsiteY105" fmla="*/ 775447 h 3156876"/>
                <a:gd name="connsiteX106" fmla="*/ 3913573 w 4012004"/>
                <a:gd name="connsiteY106" fmla="*/ 554266 h 3156876"/>
                <a:gd name="connsiteX107" fmla="*/ 3888896 w 4012004"/>
                <a:gd name="connsiteY107" fmla="*/ 549284 h 3156876"/>
                <a:gd name="connsiteX108" fmla="*/ 3834774 w 4012004"/>
                <a:gd name="connsiteY108" fmla="*/ 467633 h 3156876"/>
                <a:gd name="connsiteX109" fmla="*/ 3834774 w 4012004"/>
                <a:gd name="connsiteY109" fmla="*/ 145220 h 3156876"/>
                <a:gd name="connsiteX110" fmla="*/ 3888896 w 4012004"/>
                <a:gd name="connsiteY110" fmla="*/ 63569 h 3156876"/>
                <a:gd name="connsiteX111" fmla="*/ 3913573 w 4012004"/>
                <a:gd name="connsiteY111" fmla="*/ 58587 h 3156876"/>
                <a:gd name="connsiteX112" fmla="*/ 3913573 w 4012004"/>
                <a:gd name="connsiteY112" fmla="*/ 9816 h 3156876"/>
                <a:gd name="connsiteX113" fmla="*/ 3923389 w 4012004"/>
                <a:gd name="connsiteY113" fmla="*/ 0 h 31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012004" h="3156876">
                  <a:moveTo>
                    <a:pt x="935369" y="1848105"/>
                  </a:moveTo>
                  <a:cubicBezTo>
                    <a:pt x="940790" y="1848105"/>
                    <a:pt x="945185" y="1852500"/>
                    <a:pt x="945185" y="1857921"/>
                  </a:cubicBezTo>
                  <a:lnTo>
                    <a:pt x="945185" y="2044195"/>
                  </a:lnTo>
                  <a:lnTo>
                    <a:pt x="948513" y="2043523"/>
                  </a:lnTo>
                  <a:cubicBezTo>
                    <a:pt x="997454" y="2043523"/>
                    <a:pt x="1037128" y="2083197"/>
                    <a:pt x="1037128" y="2132138"/>
                  </a:cubicBezTo>
                  <a:lnTo>
                    <a:pt x="1037128" y="2473212"/>
                  </a:lnTo>
                  <a:cubicBezTo>
                    <a:pt x="1037128" y="2522153"/>
                    <a:pt x="997454" y="2561827"/>
                    <a:pt x="948513" y="2561827"/>
                  </a:cubicBezTo>
                  <a:lnTo>
                    <a:pt x="945185" y="2561155"/>
                  </a:lnTo>
                  <a:lnTo>
                    <a:pt x="945185" y="3147060"/>
                  </a:lnTo>
                  <a:cubicBezTo>
                    <a:pt x="945185" y="3152481"/>
                    <a:pt x="940790" y="3156876"/>
                    <a:pt x="935369" y="3156876"/>
                  </a:cubicBezTo>
                  <a:cubicBezTo>
                    <a:pt x="929948" y="3156876"/>
                    <a:pt x="925553" y="3152481"/>
                    <a:pt x="925553" y="3147060"/>
                  </a:cubicBezTo>
                  <a:lnTo>
                    <a:pt x="925553" y="2557192"/>
                  </a:lnTo>
                  <a:lnTo>
                    <a:pt x="914020" y="2554863"/>
                  </a:lnTo>
                  <a:cubicBezTo>
                    <a:pt x="882214" y="2541411"/>
                    <a:pt x="859898" y="2509918"/>
                    <a:pt x="859898" y="2473212"/>
                  </a:cubicBezTo>
                  <a:lnTo>
                    <a:pt x="859898" y="2132138"/>
                  </a:lnTo>
                  <a:cubicBezTo>
                    <a:pt x="859898" y="2095432"/>
                    <a:pt x="882214" y="2063939"/>
                    <a:pt x="914020" y="2050487"/>
                  </a:cubicBezTo>
                  <a:lnTo>
                    <a:pt x="925553" y="2048159"/>
                  </a:lnTo>
                  <a:lnTo>
                    <a:pt x="925553" y="1857921"/>
                  </a:lnTo>
                  <a:cubicBezTo>
                    <a:pt x="925553" y="1852500"/>
                    <a:pt x="929948" y="1848105"/>
                    <a:pt x="935369" y="1848105"/>
                  </a:cubicBezTo>
                  <a:close/>
                  <a:moveTo>
                    <a:pt x="88615" y="1565010"/>
                  </a:moveTo>
                  <a:cubicBezTo>
                    <a:pt x="94036" y="1565010"/>
                    <a:pt x="98431" y="1569405"/>
                    <a:pt x="98431" y="1574826"/>
                  </a:cubicBezTo>
                  <a:lnTo>
                    <a:pt x="98431" y="2000946"/>
                  </a:lnTo>
                  <a:lnTo>
                    <a:pt x="123108" y="2005928"/>
                  </a:lnTo>
                  <a:cubicBezTo>
                    <a:pt x="154913" y="2019380"/>
                    <a:pt x="177230" y="2050873"/>
                    <a:pt x="177230" y="2087579"/>
                  </a:cubicBezTo>
                  <a:lnTo>
                    <a:pt x="177230" y="2510024"/>
                  </a:lnTo>
                  <a:cubicBezTo>
                    <a:pt x="177230" y="2546730"/>
                    <a:pt x="154913" y="2578223"/>
                    <a:pt x="123108" y="2591675"/>
                  </a:cubicBezTo>
                  <a:lnTo>
                    <a:pt x="98431" y="2596658"/>
                  </a:lnTo>
                  <a:lnTo>
                    <a:pt x="98431" y="2863965"/>
                  </a:lnTo>
                  <a:cubicBezTo>
                    <a:pt x="98431" y="2869386"/>
                    <a:pt x="94036" y="2873781"/>
                    <a:pt x="88615" y="2873781"/>
                  </a:cubicBezTo>
                  <a:cubicBezTo>
                    <a:pt x="83194" y="2873781"/>
                    <a:pt x="78799" y="2869386"/>
                    <a:pt x="78799" y="2863965"/>
                  </a:cubicBezTo>
                  <a:lnTo>
                    <a:pt x="78799" y="2596658"/>
                  </a:lnTo>
                  <a:lnTo>
                    <a:pt x="54122" y="2591675"/>
                  </a:lnTo>
                  <a:cubicBezTo>
                    <a:pt x="22316" y="2578223"/>
                    <a:pt x="0" y="2546730"/>
                    <a:pt x="0" y="2510024"/>
                  </a:cubicBezTo>
                  <a:lnTo>
                    <a:pt x="0" y="2087579"/>
                  </a:lnTo>
                  <a:cubicBezTo>
                    <a:pt x="0" y="2050873"/>
                    <a:pt x="22316" y="2019380"/>
                    <a:pt x="54122" y="2005928"/>
                  </a:cubicBezTo>
                  <a:lnTo>
                    <a:pt x="78799" y="2000946"/>
                  </a:lnTo>
                  <a:lnTo>
                    <a:pt x="78799" y="1574826"/>
                  </a:lnTo>
                  <a:cubicBezTo>
                    <a:pt x="78799" y="1569405"/>
                    <a:pt x="83194" y="1565010"/>
                    <a:pt x="88615" y="1565010"/>
                  </a:cubicBezTo>
                  <a:close/>
                  <a:moveTo>
                    <a:pt x="1586411" y="1177255"/>
                  </a:moveTo>
                  <a:cubicBezTo>
                    <a:pt x="1591832" y="1177255"/>
                    <a:pt x="1596227" y="1181650"/>
                    <a:pt x="1596227" y="1187071"/>
                  </a:cubicBezTo>
                  <a:lnTo>
                    <a:pt x="1596227" y="1351438"/>
                  </a:lnTo>
                  <a:lnTo>
                    <a:pt x="1620904" y="1356420"/>
                  </a:lnTo>
                  <a:cubicBezTo>
                    <a:pt x="1652709" y="1369872"/>
                    <a:pt x="1675026" y="1401365"/>
                    <a:pt x="1675026" y="1438071"/>
                  </a:cubicBezTo>
                  <a:lnTo>
                    <a:pt x="1675026" y="1701703"/>
                  </a:lnTo>
                  <a:cubicBezTo>
                    <a:pt x="1675026" y="1738409"/>
                    <a:pt x="1652709" y="1769902"/>
                    <a:pt x="1620904" y="1783354"/>
                  </a:cubicBezTo>
                  <a:lnTo>
                    <a:pt x="1596227" y="1788336"/>
                  </a:lnTo>
                  <a:lnTo>
                    <a:pt x="1596227" y="1952702"/>
                  </a:lnTo>
                  <a:cubicBezTo>
                    <a:pt x="1596227" y="1958123"/>
                    <a:pt x="1591832" y="1962518"/>
                    <a:pt x="1586411" y="1962518"/>
                  </a:cubicBezTo>
                  <a:cubicBezTo>
                    <a:pt x="1580990" y="1962518"/>
                    <a:pt x="1576595" y="1958123"/>
                    <a:pt x="1576595" y="1952702"/>
                  </a:cubicBezTo>
                  <a:lnTo>
                    <a:pt x="1576595" y="1788336"/>
                  </a:lnTo>
                  <a:lnTo>
                    <a:pt x="1551918" y="1783354"/>
                  </a:lnTo>
                  <a:cubicBezTo>
                    <a:pt x="1520113" y="1769902"/>
                    <a:pt x="1497796" y="1738409"/>
                    <a:pt x="1497796" y="1701703"/>
                  </a:cubicBezTo>
                  <a:lnTo>
                    <a:pt x="1497796" y="1438071"/>
                  </a:lnTo>
                  <a:cubicBezTo>
                    <a:pt x="1497796" y="1401365"/>
                    <a:pt x="1520113" y="1369872"/>
                    <a:pt x="1551918" y="1356420"/>
                  </a:cubicBezTo>
                  <a:lnTo>
                    <a:pt x="1576595" y="1351438"/>
                  </a:lnTo>
                  <a:lnTo>
                    <a:pt x="1576595" y="1187071"/>
                  </a:lnTo>
                  <a:cubicBezTo>
                    <a:pt x="1576595" y="1181650"/>
                    <a:pt x="1580990" y="1177255"/>
                    <a:pt x="1586411" y="1177255"/>
                  </a:cubicBezTo>
                  <a:close/>
                  <a:moveTo>
                    <a:pt x="2426794" y="488999"/>
                  </a:moveTo>
                  <a:cubicBezTo>
                    <a:pt x="2432215" y="488999"/>
                    <a:pt x="2436610" y="493394"/>
                    <a:pt x="2436610" y="498815"/>
                  </a:cubicBezTo>
                  <a:lnTo>
                    <a:pt x="2436610" y="589710"/>
                  </a:lnTo>
                  <a:lnTo>
                    <a:pt x="2465450" y="595532"/>
                  </a:lnTo>
                  <a:cubicBezTo>
                    <a:pt x="2494809" y="607950"/>
                    <a:pt x="2515409" y="637021"/>
                    <a:pt x="2515409" y="670903"/>
                  </a:cubicBezTo>
                  <a:lnTo>
                    <a:pt x="2515409" y="1726684"/>
                  </a:lnTo>
                  <a:cubicBezTo>
                    <a:pt x="2515409" y="1760566"/>
                    <a:pt x="2494809" y="1789637"/>
                    <a:pt x="2465450" y="1802055"/>
                  </a:cubicBezTo>
                  <a:lnTo>
                    <a:pt x="2436610" y="1807877"/>
                  </a:lnTo>
                  <a:lnTo>
                    <a:pt x="2436610" y="1984270"/>
                  </a:lnTo>
                  <a:cubicBezTo>
                    <a:pt x="2436610" y="1989691"/>
                    <a:pt x="2432215" y="1994086"/>
                    <a:pt x="2426794" y="1994086"/>
                  </a:cubicBezTo>
                  <a:cubicBezTo>
                    <a:pt x="2421373" y="1994086"/>
                    <a:pt x="2416978" y="1989691"/>
                    <a:pt x="2416978" y="1984270"/>
                  </a:cubicBezTo>
                  <a:lnTo>
                    <a:pt x="2416978" y="1807877"/>
                  </a:lnTo>
                  <a:lnTo>
                    <a:pt x="2388138" y="1802055"/>
                  </a:lnTo>
                  <a:cubicBezTo>
                    <a:pt x="2358779" y="1789637"/>
                    <a:pt x="2338179" y="1760566"/>
                    <a:pt x="2338179" y="1726684"/>
                  </a:cubicBezTo>
                  <a:lnTo>
                    <a:pt x="2338179" y="670903"/>
                  </a:lnTo>
                  <a:cubicBezTo>
                    <a:pt x="2338179" y="637021"/>
                    <a:pt x="2358779" y="607950"/>
                    <a:pt x="2388138" y="595532"/>
                  </a:cubicBezTo>
                  <a:lnTo>
                    <a:pt x="2416978" y="589710"/>
                  </a:lnTo>
                  <a:lnTo>
                    <a:pt x="2416978" y="498815"/>
                  </a:lnTo>
                  <a:cubicBezTo>
                    <a:pt x="2416978" y="493394"/>
                    <a:pt x="2421373" y="488999"/>
                    <a:pt x="2426794" y="488999"/>
                  </a:cubicBezTo>
                  <a:close/>
                  <a:moveTo>
                    <a:pt x="3058591" y="20757"/>
                  </a:moveTo>
                  <a:cubicBezTo>
                    <a:pt x="3064012" y="20757"/>
                    <a:pt x="3068407" y="25152"/>
                    <a:pt x="3068407" y="30573"/>
                  </a:cubicBezTo>
                  <a:lnTo>
                    <a:pt x="3068407" y="236262"/>
                  </a:lnTo>
                  <a:lnTo>
                    <a:pt x="3093084" y="241244"/>
                  </a:lnTo>
                  <a:cubicBezTo>
                    <a:pt x="3124889" y="254696"/>
                    <a:pt x="3147206" y="286189"/>
                    <a:pt x="3147206" y="322895"/>
                  </a:cubicBezTo>
                  <a:lnTo>
                    <a:pt x="3147206" y="871974"/>
                  </a:lnTo>
                  <a:cubicBezTo>
                    <a:pt x="3147206" y="908680"/>
                    <a:pt x="3124889" y="940173"/>
                    <a:pt x="3093084" y="953625"/>
                  </a:cubicBezTo>
                  <a:lnTo>
                    <a:pt x="3068407" y="958607"/>
                  </a:lnTo>
                  <a:lnTo>
                    <a:pt x="3068407" y="1319712"/>
                  </a:lnTo>
                  <a:cubicBezTo>
                    <a:pt x="3068407" y="1325133"/>
                    <a:pt x="3064012" y="1329528"/>
                    <a:pt x="3058591" y="1329528"/>
                  </a:cubicBezTo>
                  <a:cubicBezTo>
                    <a:pt x="3053170" y="1329528"/>
                    <a:pt x="3048775" y="1325133"/>
                    <a:pt x="3048775" y="1319712"/>
                  </a:cubicBezTo>
                  <a:lnTo>
                    <a:pt x="3048775" y="958607"/>
                  </a:lnTo>
                  <a:lnTo>
                    <a:pt x="3024098" y="953625"/>
                  </a:lnTo>
                  <a:cubicBezTo>
                    <a:pt x="2992293" y="940173"/>
                    <a:pt x="2969976" y="908680"/>
                    <a:pt x="2969976" y="871974"/>
                  </a:cubicBezTo>
                  <a:lnTo>
                    <a:pt x="2969976" y="322895"/>
                  </a:lnTo>
                  <a:cubicBezTo>
                    <a:pt x="2969976" y="286189"/>
                    <a:pt x="2992293" y="254696"/>
                    <a:pt x="3024098" y="241244"/>
                  </a:cubicBezTo>
                  <a:lnTo>
                    <a:pt x="3048775" y="236262"/>
                  </a:lnTo>
                  <a:lnTo>
                    <a:pt x="3048775" y="30573"/>
                  </a:lnTo>
                  <a:cubicBezTo>
                    <a:pt x="3048775" y="25152"/>
                    <a:pt x="3053170" y="20757"/>
                    <a:pt x="3058591" y="20757"/>
                  </a:cubicBezTo>
                  <a:close/>
                  <a:moveTo>
                    <a:pt x="3923389" y="0"/>
                  </a:moveTo>
                  <a:cubicBezTo>
                    <a:pt x="3928810" y="0"/>
                    <a:pt x="3933205" y="4395"/>
                    <a:pt x="3933205" y="9816"/>
                  </a:cubicBezTo>
                  <a:lnTo>
                    <a:pt x="3933205" y="58587"/>
                  </a:lnTo>
                  <a:lnTo>
                    <a:pt x="3957882" y="63569"/>
                  </a:lnTo>
                  <a:cubicBezTo>
                    <a:pt x="3989687" y="77021"/>
                    <a:pt x="4012004" y="108514"/>
                    <a:pt x="4012004" y="145220"/>
                  </a:cubicBezTo>
                  <a:lnTo>
                    <a:pt x="4012004" y="467633"/>
                  </a:lnTo>
                  <a:cubicBezTo>
                    <a:pt x="4012004" y="504339"/>
                    <a:pt x="3989687" y="535832"/>
                    <a:pt x="3957882" y="549284"/>
                  </a:cubicBezTo>
                  <a:lnTo>
                    <a:pt x="3933205" y="554266"/>
                  </a:lnTo>
                  <a:lnTo>
                    <a:pt x="3933205" y="775447"/>
                  </a:lnTo>
                  <a:cubicBezTo>
                    <a:pt x="3933205" y="780868"/>
                    <a:pt x="3928810" y="785263"/>
                    <a:pt x="3923389" y="785263"/>
                  </a:cubicBezTo>
                  <a:cubicBezTo>
                    <a:pt x="3917968" y="785263"/>
                    <a:pt x="3913573" y="780868"/>
                    <a:pt x="3913573" y="775447"/>
                  </a:cubicBezTo>
                  <a:lnTo>
                    <a:pt x="3913573" y="554266"/>
                  </a:lnTo>
                  <a:lnTo>
                    <a:pt x="3888896" y="549284"/>
                  </a:lnTo>
                  <a:cubicBezTo>
                    <a:pt x="3857091" y="535832"/>
                    <a:pt x="3834774" y="504339"/>
                    <a:pt x="3834774" y="467633"/>
                  </a:cubicBezTo>
                  <a:lnTo>
                    <a:pt x="3834774" y="145220"/>
                  </a:lnTo>
                  <a:cubicBezTo>
                    <a:pt x="3834774" y="108514"/>
                    <a:pt x="3857091" y="77021"/>
                    <a:pt x="3888896" y="63569"/>
                  </a:cubicBezTo>
                  <a:lnTo>
                    <a:pt x="3913573" y="58587"/>
                  </a:lnTo>
                  <a:lnTo>
                    <a:pt x="3913573" y="9816"/>
                  </a:lnTo>
                  <a:cubicBezTo>
                    <a:pt x="3913573" y="4395"/>
                    <a:pt x="3917968" y="0"/>
                    <a:pt x="3923389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F0CF5A6-F15F-464E-B24C-B5A237BC4EBF}"/>
                </a:ext>
              </a:extLst>
            </p:cNvPr>
            <p:cNvGrpSpPr/>
            <p:nvPr/>
          </p:nvGrpSpPr>
          <p:grpSpPr>
            <a:xfrm>
              <a:off x="6162675" y="1289794"/>
              <a:ext cx="5245804" cy="5448182"/>
              <a:chOff x="6162675" y="1289794"/>
              <a:chExt cx="5245804" cy="5448182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F812E1-3174-454B-87D2-EC7DF4121593}"/>
                  </a:ext>
                </a:extLst>
              </p:cNvPr>
              <p:cNvSpPr/>
              <p:nvPr/>
            </p:nvSpPr>
            <p:spPr>
              <a:xfrm>
                <a:off x="6162675" y="1289794"/>
                <a:ext cx="5062605" cy="3292445"/>
              </a:xfrm>
              <a:custGeom>
                <a:avLst/>
                <a:gdLst>
                  <a:gd name="connsiteX0" fmla="*/ 88615 w 5062605"/>
                  <a:gd name="connsiteY0" fmla="*/ 2479156 h 3292445"/>
                  <a:gd name="connsiteX1" fmla="*/ 98431 w 5062605"/>
                  <a:gd name="connsiteY1" fmla="*/ 2488972 h 3292445"/>
                  <a:gd name="connsiteX2" fmla="*/ 98431 w 5062605"/>
                  <a:gd name="connsiteY2" fmla="*/ 2537743 h 3292445"/>
                  <a:gd name="connsiteX3" fmla="*/ 123108 w 5062605"/>
                  <a:gd name="connsiteY3" fmla="*/ 2542725 h 3292445"/>
                  <a:gd name="connsiteX4" fmla="*/ 177230 w 5062605"/>
                  <a:gd name="connsiteY4" fmla="*/ 2624376 h 3292445"/>
                  <a:gd name="connsiteX5" fmla="*/ 177230 w 5062605"/>
                  <a:gd name="connsiteY5" fmla="*/ 2888009 h 3292445"/>
                  <a:gd name="connsiteX6" fmla="*/ 123108 w 5062605"/>
                  <a:gd name="connsiteY6" fmla="*/ 2969660 h 3292445"/>
                  <a:gd name="connsiteX7" fmla="*/ 98431 w 5062605"/>
                  <a:gd name="connsiteY7" fmla="*/ 2974643 h 3292445"/>
                  <a:gd name="connsiteX8" fmla="*/ 98431 w 5062605"/>
                  <a:gd name="connsiteY8" fmla="*/ 3254603 h 3292445"/>
                  <a:gd name="connsiteX9" fmla="*/ 88615 w 5062605"/>
                  <a:gd name="connsiteY9" fmla="*/ 3264419 h 3292445"/>
                  <a:gd name="connsiteX10" fmla="*/ 78799 w 5062605"/>
                  <a:gd name="connsiteY10" fmla="*/ 3254603 h 3292445"/>
                  <a:gd name="connsiteX11" fmla="*/ 78799 w 5062605"/>
                  <a:gd name="connsiteY11" fmla="*/ 2974643 h 3292445"/>
                  <a:gd name="connsiteX12" fmla="*/ 54122 w 5062605"/>
                  <a:gd name="connsiteY12" fmla="*/ 2969660 h 3292445"/>
                  <a:gd name="connsiteX13" fmla="*/ 0 w 5062605"/>
                  <a:gd name="connsiteY13" fmla="*/ 2888009 h 3292445"/>
                  <a:gd name="connsiteX14" fmla="*/ 0 w 5062605"/>
                  <a:gd name="connsiteY14" fmla="*/ 2624376 h 3292445"/>
                  <a:gd name="connsiteX15" fmla="*/ 54122 w 5062605"/>
                  <a:gd name="connsiteY15" fmla="*/ 2542725 h 3292445"/>
                  <a:gd name="connsiteX16" fmla="*/ 78799 w 5062605"/>
                  <a:gd name="connsiteY16" fmla="*/ 2537743 h 3292445"/>
                  <a:gd name="connsiteX17" fmla="*/ 78799 w 5062605"/>
                  <a:gd name="connsiteY17" fmla="*/ 2488972 h 3292445"/>
                  <a:gd name="connsiteX18" fmla="*/ 88615 w 5062605"/>
                  <a:gd name="connsiteY18" fmla="*/ 2479156 h 3292445"/>
                  <a:gd name="connsiteX19" fmla="*/ 1346625 w 5062605"/>
                  <a:gd name="connsiteY19" fmla="*/ 2407874 h 3292445"/>
                  <a:gd name="connsiteX20" fmla="*/ 1356441 w 5062605"/>
                  <a:gd name="connsiteY20" fmla="*/ 2417690 h 3292445"/>
                  <a:gd name="connsiteX21" fmla="*/ 1356441 w 5062605"/>
                  <a:gd name="connsiteY21" fmla="*/ 2582057 h 3292445"/>
                  <a:gd name="connsiteX22" fmla="*/ 1381118 w 5062605"/>
                  <a:gd name="connsiteY22" fmla="*/ 2587039 h 3292445"/>
                  <a:gd name="connsiteX23" fmla="*/ 1435240 w 5062605"/>
                  <a:gd name="connsiteY23" fmla="*/ 2668690 h 3292445"/>
                  <a:gd name="connsiteX24" fmla="*/ 1435240 w 5062605"/>
                  <a:gd name="connsiteY24" fmla="*/ 2932322 h 3292445"/>
                  <a:gd name="connsiteX25" fmla="*/ 1381118 w 5062605"/>
                  <a:gd name="connsiteY25" fmla="*/ 3013974 h 3292445"/>
                  <a:gd name="connsiteX26" fmla="*/ 1356441 w 5062605"/>
                  <a:gd name="connsiteY26" fmla="*/ 3018956 h 3292445"/>
                  <a:gd name="connsiteX27" fmla="*/ 1356441 w 5062605"/>
                  <a:gd name="connsiteY27" fmla="*/ 3183321 h 3292445"/>
                  <a:gd name="connsiteX28" fmla="*/ 1346625 w 5062605"/>
                  <a:gd name="connsiteY28" fmla="*/ 3193137 h 3292445"/>
                  <a:gd name="connsiteX29" fmla="*/ 1336809 w 5062605"/>
                  <a:gd name="connsiteY29" fmla="*/ 3183321 h 3292445"/>
                  <a:gd name="connsiteX30" fmla="*/ 1336809 w 5062605"/>
                  <a:gd name="connsiteY30" fmla="*/ 3018956 h 3292445"/>
                  <a:gd name="connsiteX31" fmla="*/ 1312132 w 5062605"/>
                  <a:gd name="connsiteY31" fmla="*/ 3013974 h 3292445"/>
                  <a:gd name="connsiteX32" fmla="*/ 1258010 w 5062605"/>
                  <a:gd name="connsiteY32" fmla="*/ 2932322 h 3292445"/>
                  <a:gd name="connsiteX33" fmla="*/ 1258010 w 5062605"/>
                  <a:gd name="connsiteY33" fmla="*/ 2668690 h 3292445"/>
                  <a:gd name="connsiteX34" fmla="*/ 1312132 w 5062605"/>
                  <a:gd name="connsiteY34" fmla="*/ 2587039 h 3292445"/>
                  <a:gd name="connsiteX35" fmla="*/ 1336809 w 5062605"/>
                  <a:gd name="connsiteY35" fmla="*/ 2582057 h 3292445"/>
                  <a:gd name="connsiteX36" fmla="*/ 1336809 w 5062605"/>
                  <a:gd name="connsiteY36" fmla="*/ 2417690 h 3292445"/>
                  <a:gd name="connsiteX37" fmla="*/ 1346625 w 5062605"/>
                  <a:gd name="connsiteY37" fmla="*/ 2407874 h 3292445"/>
                  <a:gd name="connsiteX38" fmla="*/ 290638 w 5062605"/>
                  <a:gd name="connsiteY38" fmla="*/ 2240460 h 3292445"/>
                  <a:gd name="connsiteX39" fmla="*/ 300454 w 5062605"/>
                  <a:gd name="connsiteY39" fmla="*/ 2250276 h 3292445"/>
                  <a:gd name="connsiteX40" fmla="*/ 300454 w 5062605"/>
                  <a:gd name="connsiteY40" fmla="*/ 2414643 h 3292445"/>
                  <a:gd name="connsiteX41" fmla="*/ 325131 w 5062605"/>
                  <a:gd name="connsiteY41" fmla="*/ 2419625 h 3292445"/>
                  <a:gd name="connsiteX42" fmla="*/ 379253 w 5062605"/>
                  <a:gd name="connsiteY42" fmla="*/ 2501276 h 3292445"/>
                  <a:gd name="connsiteX43" fmla="*/ 379253 w 5062605"/>
                  <a:gd name="connsiteY43" fmla="*/ 2764909 h 3292445"/>
                  <a:gd name="connsiteX44" fmla="*/ 325131 w 5062605"/>
                  <a:gd name="connsiteY44" fmla="*/ 2846560 h 3292445"/>
                  <a:gd name="connsiteX45" fmla="*/ 300454 w 5062605"/>
                  <a:gd name="connsiteY45" fmla="*/ 2851542 h 3292445"/>
                  <a:gd name="connsiteX46" fmla="*/ 300454 w 5062605"/>
                  <a:gd name="connsiteY46" fmla="*/ 3015907 h 3292445"/>
                  <a:gd name="connsiteX47" fmla="*/ 290638 w 5062605"/>
                  <a:gd name="connsiteY47" fmla="*/ 3025723 h 3292445"/>
                  <a:gd name="connsiteX48" fmla="*/ 280822 w 5062605"/>
                  <a:gd name="connsiteY48" fmla="*/ 3015907 h 3292445"/>
                  <a:gd name="connsiteX49" fmla="*/ 280822 w 5062605"/>
                  <a:gd name="connsiteY49" fmla="*/ 2851542 h 3292445"/>
                  <a:gd name="connsiteX50" fmla="*/ 256145 w 5062605"/>
                  <a:gd name="connsiteY50" fmla="*/ 2846560 h 3292445"/>
                  <a:gd name="connsiteX51" fmla="*/ 202023 w 5062605"/>
                  <a:gd name="connsiteY51" fmla="*/ 2764909 h 3292445"/>
                  <a:gd name="connsiteX52" fmla="*/ 202023 w 5062605"/>
                  <a:gd name="connsiteY52" fmla="*/ 2501276 h 3292445"/>
                  <a:gd name="connsiteX53" fmla="*/ 256145 w 5062605"/>
                  <a:gd name="connsiteY53" fmla="*/ 2419625 h 3292445"/>
                  <a:gd name="connsiteX54" fmla="*/ 280822 w 5062605"/>
                  <a:gd name="connsiteY54" fmla="*/ 2414643 h 3292445"/>
                  <a:gd name="connsiteX55" fmla="*/ 280822 w 5062605"/>
                  <a:gd name="connsiteY55" fmla="*/ 2250276 h 3292445"/>
                  <a:gd name="connsiteX56" fmla="*/ 290638 w 5062605"/>
                  <a:gd name="connsiteY56" fmla="*/ 2240460 h 3292445"/>
                  <a:gd name="connsiteX57" fmla="*/ 1769409 w 5062605"/>
                  <a:gd name="connsiteY57" fmla="*/ 2178932 h 3292445"/>
                  <a:gd name="connsiteX58" fmla="*/ 1779225 w 5062605"/>
                  <a:gd name="connsiteY58" fmla="*/ 2188748 h 3292445"/>
                  <a:gd name="connsiteX59" fmla="*/ 1779225 w 5062605"/>
                  <a:gd name="connsiteY59" fmla="*/ 2237519 h 3292445"/>
                  <a:gd name="connsiteX60" fmla="*/ 1803902 w 5062605"/>
                  <a:gd name="connsiteY60" fmla="*/ 2242501 h 3292445"/>
                  <a:gd name="connsiteX61" fmla="*/ 1858024 w 5062605"/>
                  <a:gd name="connsiteY61" fmla="*/ 2324152 h 3292445"/>
                  <a:gd name="connsiteX62" fmla="*/ 1858024 w 5062605"/>
                  <a:gd name="connsiteY62" fmla="*/ 2679454 h 3292445"/>
                  <a:gd name="connsiteX63" fmla="*/ 1803902 w 5062605"/>
                  <a:gd name="connsiteY63" fmla="*/ 2761105 h 3292445"/>
                  <a:gd name="connsiteX64" fmla="*/ 1779225 w 5062605"/>
                  <a:gd name="connsiteY64" fmla="*/ 2766087 h 3292445"/>
                  <a:gd name="connsiteX65" fmla="*/ 1779225 w 5062605"/>
                  <a:gd name="connsiteY65" fmla="*/ 2954379 h 3292445"/>
                  <a:gd name="connsiteX66" fmla="*/ 1769409 w 5062605"/>
                  <a:gd name="connsiteY66" fmla="*/ 2964195 h 3292445"/>
                  <a:gd name="connsiteX67" fmla="*/ 1759593 w 5062605"/>
                  <a:gd name="connsiteY67" fmla="*/ 2954379 h 3292445"/>
                  <a:gd name="connsiteX68" fmla="*/ 1759593 w 5062605"/>
                  <a:gd name="connsiteY68" fmla="*/ 2766087 h 3292445"/>
                  <a:gd name="connsiteX69" fmla="*/ 1734916 w 5062605"/>
                  <a:gd name="connsiteY69" fmla="*/ 2761105 h 3292445"/>
                  <a:gd name="connsiteX70" fmla="*/ 1680794 w 5062605"/>
                  <a:gd name="connsiteY70" fmla="*/ 2679454 h 3292445"/>
                  <a:gd name="connsiteX71" fmla="*/ 1680794 w 5062605"/>
                  <a:gd name="connsiteY71" fmla="*/ 2324152 h 3292445"/>
                  <a:gd name="connsiteX72" fmla="*/ 1734916 w 5062605"/>
                  <a:gd name="connsiteY72" fmla="*/ 2242501 h 3292445"/>
                  <a:gd name="connsiteX73" fmla="*/ 1759593 w 5062605"/>
                  <a:gd name="connsiteY73" fmla="*/ 2237519 h 3292445"/>
                  <a:gd name="connsiteX74" fmla="*/ 1759593 w 5062605"/>
                  <a:gd name="connsiteY74" fmla="*/ 2188748 h 3292445"/>
                  <a:gd name="connsiteX75" fmla="*/ 1769409 w 5062605"/>
                  <a:gd name="connsiteY75" fmla="*/ 2178932 h 3292445"/>
                  <a:gd name="connsiteX76" fmla="*/ 1128304 w 5062605"/>
                  <a:gd name="connsiteY76" fmla="*/ 1983674 h 3292445"/>
                  <a:gd name="connsiteX77" fmla="*/ 1138120 w 5062605"/>
                  <a:gd name="connsiteY77" fmla="*/ 1993490 h 3292445"/>
                  <a:gd name="connsiteX78" fmla="*/ 1138120 w 5062605"/>
                  <a:gd name="connsiteY78" fmla="*/ 2159159 h 3292445"/>
                  <a:gd name="connsiteX79" fmla="*/ 1171295 w 5062605"/>
                  <a:gd name="connsiteY79" fmla="*/ 2165857 h 3292445"/>
                  <a:gd name="connsiteX80" fmla="*/ 1225417 w 5062605"/>
                  <a:gd name="connsiteY80" fmla="*/ 2247508 h 3292445"/>
                  <a:gd name="connsiteX81" fmla="*/ 1225417 w 5062605"/>
                  <a:gd name="connsiteY81" fmla="*/ 2826481 h 3292445"/>
                  <a:gd name="connsiteX82" fmla="*/ 1171295 w 5062605"/>
                  <a:gd name="connsiteY82" fmla="*/ 2908132 h 3292445"/>
                  <a:gd name="connsiteX83" fmla="*/ 1138120 w 5062605"/>
                  <a:gd name="connsiteY83" fmla="*/ 2914830 h 3292445"/>
                  <a:gd name="connsiteX84" fmla="*/ 1138120 w 5062605"/>
                  <a:gd name="connsiteY84" fmla="*/ 3282629 h 3292445"/>
                  <a:gd name="connsiteX85" fmla="*/ 1128304 w 5062605"/>
                  <a:gd name="connsiteY85" fmla="*/ 3292445 h 3292445"/>
                  <a:gd name="connsiteX86" fmla="*/ 1118488 w 5062605"/>
                  <a:gd name="connsiteY86" fmla="*/ 3282629 h 3292445"/>
                  <a:gd name="connsiteX87" fmla="*/ 1118488 w 5062605"/>
                  <a:gd name="connsiteY87" fmla="*/ 2911399 h 3292445"/>
                  <a:gd name="connsiteX88" fmla="*/ 1102309 w 5062605"/>
                  <a:gd name="connsiteY88" fmla="*/ 2908132 h 3292445"/>
                  <a:gd name="connsiteX89" fmla="*/ 1048187 w 5062605"/>
                  <a:gd name="connsiteY89" fmla="*/ 2826481 h 3292445"/>
                  <a:gd name="connsiteX90" fmla="*/ 1048187 w 5062605"/>
                  <a:gd name="connsiteY90" fmla="*/ 2247508 h 3292445"/>
                  <a:gd name="connsiteX91" fmla="*/ 1102309 w 5062605"/>
                  <a:gd name="connsiteY91" fmla="*/ 2165857 h 3292445"/>
                  <a:gd name="connsiteX92" fmla="*/ 1118488 w 5062605"/>
                  <a:gd name="connsiteY92" fmla="*/ 2162590 h 3292445"/>
                  <a:gd name="connsiteX93" fmla="*/ 1118488 w 5062605"/>
                  <a:gd name="connsiteY93" fmla="*/ 1993490 h 3292445"/>
                  <a:gd name="connsiteX94" fmla="*/ 1128304 w 5062605"/>
                  <a:gd name="connsiteY94" fmla="*/ 1983674 h 3292445"/>
                  <a:gd name="connsiteX95" fmla="*/ 909984 w 5062605"/>
                  <a:gd name="connsiteY95" fmla="*/ 1982807 h 3292445"/>
                  <a:gd name="connsiteX96" fmla="*/ 919800 w 5062605"/>
                  <a:gd name="connsiteY96" fmla="*/ 1992623 h 3292445"/>
                  <a:gd name="connsiteX97" fmla="*/ 919800 w 5062605"/>
                  <a:gd name="connsiteY97" fmla="*/ 2156990 h 3292445"/>
                  <a:gd name="connsiteX98" fmla="*/ 944477 w 5062605"/>
                  <a:gd name="connsiteY98" fmla="*/ 2161972 h 3292445"/>
                  <a:gd name="connsiteX99" fmla="*/ 998599 w 5062605"/>
                  <a:gd name="connsiteY99" fmla="*/ 2243623 h 3292445"/>
                  <a:gd name="connsiteX100" fmla="*/ 998599 w 5062605"/>
                  <a:gd name="connsiteY100" fmla="*/ 2507255 h 3292445"/>
                  <a:gd name="connsiteX101" fmla="*/ 944477 w 5062605"/>
                  <a:gd name="connsiteY101" fmla="*/ 2588906 h 3292445"/>
                  <a:gd name="connsiteX102" fmla="*/ 919800 w 5062605"/>
                  <a:gd name="connsiteY102" fmla="*/ 2593888 h 3292445"/>
                  <a:gd name="connsiteX103" fmla="*/ 919800 w 5062605"/>
                  <a:gd name="connsiteY103" fmla="*/ 2758254 h 3292445"/>
                  <a:gd name="connsiteX104" fmla="*/ 909984 w 5062605"/>
                  <a:gd name="connsiteY104" fmla="*/ 2768070 h 3292445"/>
                  <a:gd name="connsiteX105" fmla="*/ 900168 w 5062605"/>
                  <a:gd name="connsiteY105" fmla="*/ 2758254 h 3292445"/>
                  <a:gd name="connsiteX106" fmla="*/ 900168 w 5062605"/>
                  <a:gd name="connsiteY106" fmla="*/ 2593888 h 3292445"/>
                  <a:gd name="connsiteX107" fmla="*/ 875491 w 5062605"/>
                  <a:gd name="connsiteY107" fmla="*/ 2588906 h 3292445"/>
                  <a:gd name="connsiteX108" fmla="*/ 821369 w 5062605"/>
                  <a:gd name="connsiteY108" fmla="*/ 2507255 h 3292445"/>
                  <a:gd name="connsiteX109" fmla="*/ 821369 w 5062605"/>
                  <a:gd name="connsiteY109" fmla="*/ 2243623 h 3292445"/>
                  <a:gd name="connsiteX110" fmla="*/ 875491 w 5062605"/>
                  <a:gd name="connsiteY110" fmla="*/ 2161972 h 3292445"/>
                  <a:gd name="connsiteX111" fmla="*/ 900168 w 5062605"/>
                  <a:gd name="connsiteY111" fmla="*/ 2156990 h 3292445"/>
                  <a:gd name="connsiteX112" fmla="*/ 900168 w 5062605"/>
                  <a:gd name="connsiteY112" fmla="*/ 1992623 h 3292445"/>
                  <a:gd name="connsiteX113" fmla="*/ 909984 w 5062605"/>
                  <a:gd name="connsiteY113" fmla="*/ 1982807 h 3292445"/>
                  <a:gd name="connsiteX114" fmla="*/ 497087 w 5062605"/>
                  <a:gd name="connsiteY114" fmla="*/ 1926567 h 3292445"/>
                  <a:gd name="connsiteX115" fmla="*/ 506903 w 5062605"/>
                  <a:gd name="connsiteY115" fmla="*/ 1936383 h 3292445"/>
                  <a:gd name="connsiteX116" fmla="*/ 506903 w 5062605"/>
                  <a:gd name="connsiteY116" fmla="*/ 2362503 h 3292445"/>
                  <a:gd name="connsiteX117" fmla="*/ 531580 w 5062605"/>
                  <a:gd name="connsiteY117" fmla="*/ 2367485 h 3292445"/>
                  <a:gd name="connsiteX118" fmla="*/ 585702 w 5062605"/>
                  <a:gd name="connsiteY118" fmla="*/ 2449136 h 3292445"/>
                  <a:gd name="connsiteX119" fmla="*/ 585702 w 5062605"/>
                  <a:gd name="connsiteY119" fmla="*/ 2815710 h 3292445"/>
                  <a:gd name="connsiteX120" fmla="*/ 531580 w 5062605"/>
                  <a:gd name="connsiteY120" fmla="*/ 2897361 h 3292445"/>
                  <a:gd name="connsiteX121" fmla="*/ 506903 w 5062605"/>
                  <a:gd name="connsiteY121" fmla="*/ 2902343 h 3292445"/>
                  <a:gd name="connsiteX122" fmla="*/ 506903 w 5062605"/>
                  <a:gd name="connsiteY122" fmla="*/ 3225522 h 3292445"/>
                  <a:gd name="connsiteX123" fmla="*/ 497087 w 5062605"/>
                  <a:gd name="connsiteY123" fmla="*/ 3235338 h 3292445"/>
                  <a:gd name="connsiteX124" fmla="*/ 487271 w 5062605"/>
                  <a:gd name="connsiteY124" fmla="*/ 3225522 h 3292445"/>
                  <a:gd name="connsiteX125" fmla="*/ 487271 w 5062605"/>
                  <a:gd name="connsiteY125" fmla="*/ 2902343 h 3292445"/>
                  <a:gd name="connsiteX126" fmla="*/ 462594 w 5062605"/>
                  <a:gd name="connsiteY126" fmla="*/ 2897361 h 3292445"/>
                  <a:gd name="connsiteX127" fmla="*/ 408472 w 5062605"/>
                  <a:gd name="connsiteY127" fmla="*/ 2815710 h 3292445"/>
                  <a:gd name="connsiteX128" fmla="*/ 408472 w 5062605"/>
                  <a:gd name="connsiteY128" fmla="*/ 2449136 h 3292445"/>
                  <a:gd name="connsiteX129" fmla="*/ 462594 w 5062605"/>
                  <a:gd name="connsiteY129" fmla="*/ 2367485 h 3292445"/>
                  <a:gd name="connsiteX130" fmla="*/ 487271 w 5062605"/>
                  <a:gd name="connsiteY130" fmla="*/ 2362503 h 3292445"/>
                  <a:gd name="connsiteX131" fmla="*/ 487271 w 5062605"/>
                  <a:gd name="connsiteY131" fmla="*/ 1936383 h 3292445"/>
                  <a:gd name="connsiteX132" fmla="*/ 497087 w 5062605"/>
                  <a:gd name="connsiteY132" fmla="*/ 1926567 h 3292445"/>
                  <a:gd name="connsiteX133" fmla="*/ 2606562 w 5062605"/>
                  <a:gd name="connsiteY133" fmla="*/ 1886068 h 3292445"/>
                  <a:gd name="connsiteX134" fmla="*/ 2616378 w 5062605"/>
                  <a:gd name="connsiteY134" fmla="*/ 1895884 h 3292445"/>
                  <a:gd name="connsiteX135" fmla="*/ 2616378 w 5062605"/>
                  <a:gd name="connsiteY135" fmla="*/ 2322005 h 3292445"/>
                  <a:gd name="connsiteX136" fmla="*/ 2641055 w 5062605"/>
                  <a:gd name="connsiteY136" fmla="*/ 2326987 h 3292445"/>
                  <a:gd name="connsiteX137" fmla="*/ 2695177 w 5062605"/>
                  <a:gd name="connsiteY137" fmla="*/ 2408638 h 3292445"/>
                  <a:gd name="connsiteX138" fmla="*/ 2695177 w 5062605"/>
                  <a:gd name="connsiteY138" fmla="*/ 2491460 h 3292445"/>
                  <a:gd name="connsiteX139" fmla="*/ 2641055 w 5062605"/>
                  <a:gd name="connsiteY139" fmla="*/ 2573111 h 3292445"/>
                  <a:gd name="connsiteX140" fmla="*/ 2616378 w 5062605"/>
                  <a:gd name="connsiteY140" fmla="*/ 2578093 h 3292445"/>
                  <a:gd name="connsiteX141" fmla="*/ 2616378 w 5062605"/>
                  <a:gd name="connsiteY141" fmla="*/ 3185023 h 3292445"/>
                  <a:gd name="connsiteX142" fmla="*/ 2606562 w 5062605"/>
                  <a:gd name="connsiteY142" fmla="*/ 3194839 h 3292445"/>
                  <a:gd name="connsiteX143" fmla="*/ 2596746 w 5062605"/>
                  <a:gd name="connsiteY143" fmla="*/ 3185023 h 3292445"/>
                  <a:gd name="connsiteX144" fmla="*/ 2596746 w 5062605"/>
                  <a:gd name="connsiteY144" fmla="*/ 2578093 h 3292445"/>
                  <a:gd name="connsiteX145" fmla="*/ 2572069 w 5062605"/>
                  <a:gd name="connsiteY145" fmla="*/ 2573111 h 3292445"/>
                  <a:gd name="connsiteX146" fmla="*/ 2517947 w 5062605"/>
                  <a:gd name="connsiteY146" fmla="*/ 2491460 h 3292445"/>
                  <a:gd name="connsiteX147" fmla="*/ 2517947 w 5062605"/>
                  <a:gd name="connsiteY147" fmla="*/ 2408638 h 3292445"/>
                  <a:gd name="connsiteX148" fmla="*/ 2572069 w 5062605"/>
                  <a:gd name="connsiteY148" fmla="*/ 2326987 h 3292445"/>
                  <a:gd name="connsiteX149" fmla="*/ 2596746 w 5062605"/>
                  <a:gd name="connsiteY149" fmla="*/ 2322005 h 3292445"/>
                  <a:gd name="connsiteX150" fmla="*/ 2596746 w 5062605"/>
                  <a:gd name="connsiteY150" fmla="*/ 1895884 h 3292445"/>
                  <a:gd name="connsiteX151" fmla="*/ 2606562 w 5062605"/>
                  <a:gd name="connsiteY151" fmla="*/ 1886068 h 3292445"/>
                  <a:gd name="connsiteX152" fmla="*/ 2840476 w 5062605"/>
                  <a:gd name="connsiteY152" fmla="*/ 1806142 h 3292445"/>
                  <a:gd name="connsiteX153" fmla="*/ 2850292 w 5062605"/>
                  <a:gd name="connsiteY153" fmla="*/ 1815958 h 3292445"/>
                  <a:gd name="connsiteX154" fmla="*/ 2850292 w 5062605"/>
                  <a:gd name="connsiteY154" fmla="*/ 1980325 h 3292445"/>
                  <a:gd name="connsiteX155" fmla="*/ 2874969 w 5062605"/>
                  <a:gd name="connsiteY155" fmla="*/ 1985307 h 3292445"/>
                  <a:gd name="connsiteX156" fmla="*/ 2929091 w 5062605"/>
                  <a:gd name="connsiteY156" fmla="*/ 2066958 h 3292445"/>
                  <a:gd name="connsiteX157" fmla="*/ 2929091 w 5062605"/>
                  <a:gd name="connsiteY157" fmla="*/ 2173279 h 3292445"/>
                  <a:gd name="connsiteX158" fmla="*/ 2874969 w 5062605"/>
                  <a:gd name="connsiteY158" fmla="*/ 2254930 h 3292445"/>
                  <a:gd name="connsiteX159" fmla="*/ 2850292 w 5062605"/>
                  <a:gd name="connsiteY159" fmla="*/ 2259912 h 3292445"/>
                  <a:gd name="connsiteX160" fmla="*/ 2850292 w 5062605"/>
                  <a:gd name="connsiteY160" fmla="*/ 2581589 h 3292445"/>
                  <a:gd name="connsiteX161" fmla="*/ 2840476 w 5062605"/>
                  <a:gd name="connsiteY161" fmla="*/ 2591405 h 3292445"/>
                  <a:gd name="connsiteX162" fmla="*/ 2830660 w 5062605"/>
                  <a:gd name="connsiteY162" fmla="*/ 2581589 h 3292445"/>
                  <a:gd name="connsiteX163" fmla="*/ 2830660 w 5062605"/>
                  <a:gd name="connsiteY163" fmla="*/ 2259912 h 3292445"/>
                  <a:gd name="connsiteX164" fmla="*/ 2805983 w 5062605"/>
                  <a:gd name="connsiteY164" fmla="*/ 2254930 h 3292445"/>
                  <a:gd name="connsiteX165" fmla="*/ 2751861 w 5062605"/>
                  <a:gd name="connsiteY165" fmla="*/ 2173279 h 3292445"/>
                  <a:gd name="connsiteX166" fmla="*/ 2751861 w 5062605"/>
                  <a:gd name="connsiteY166" fmla="*/ 2066958 h 3292445"/>
                  <a:gd name="connsiteX167" fmla="*/ 2805983 w 5062605"/>
                  <a:gd name="connsiteY167" fmla="*/ 1985307 h 3292445"/>
                  <a:gd name="connsiteX168" fmla="*/ 2830660 w 5062605"/>
                  <a:gd name="connsiteY168" fmla="*/ 1980325 h 3292445"/>
                  <a:gd name="connsiteX169" fmla="*/ 2830660 w 5062605"/>
                  <a:gd name="connsiteY169" fmla="*/ 1815958 h 3292445"/>
                  <a:gd name="connsiteX170" fmla="*/ 2840476 w 5062605"/>
                  <a:gd name="connsiteY170" fmla="*/ 1806142 h 3292445"/>
                  <a:gd name="connsiteX171" fmla="*/ 1992724 w 5062605"/>
                  <a:gd name="connsiteY171" fmla="*/ 1794812 h 3292445"/>
                  <a:gd name="connsiteX172" fmla="*/ 2002540 w 5062605"/>
                  <a:gd name="connsiteY172" fmla="*/ 1804628 h 3292445"/>
                  <a:gd name="connsiteX173" fmla="*/ 2002540 w 5062605"/>
                  <a:gd name="connsiteY173" fmla="*/ 1853399 h 3292445"/>
                  <a:gd name="connsiteX174" fmla="*/ 2027217 w 5062605"/>
                  <a:gd name="connsiteY174" fmla="*/ 1858381 h 3292445"/>
                  <a:gd name="connsiteX175" fmla="*/ 2081339 w 5062605"/>
                  <a:gd name="connsiteY175" fmla="*/ 1940032 h 3292445"/>
                  <a:gd name="connsiteX176" fmla="*/ 2081339 w 5062605"/>
                  <a:gd name="connsiteY176" fmla="*/ 2324137 h 3292445"/>
                  <a:gd name="connsiteX177" fmla="*/ 2027217 w 5062605"/>
                  <a:gd name="connsiteY177" fmla="*/ 2405788 h 3292445"/>
                  <a:gd name="connsiteX178" fmla="*/ 2002540 w 5062605"/>
                  <a:gd name="connsiteY178" fmla="*/ 2410770 h 3292445"/>
                  <a:gd name="connsiteX179" fmla="*/ 2002540 w 5062605"/>
                  <a:gd name="connsiteY179" fmla="*/ 2570259 h 3292445"/>
                  <a:gd name="connsiteX180" fmla="*/ 1992724 w 5062605"/>
                  <a:gd name="connsiteY180" fmla="*/ 2580075 h 3292445"/>
                  <a:gd name="connsiteX181" fmla="*/ 1982908 w 5062605"/>
                  <a:gd name="connsiteY181" fmla="*/ 2570259 h 3292445"/>
                  <a:gd name="connsiteX182" fmla="*/ 1982908 w 5062605"/>
                  <a:gd name="connsiteY182" fmla="*/ 2410770 h 3292445"/>
                  <a:gd name="connsiteX183" fmla="*/ 1958231 w 5062605"/>
                  <a:gd name="connsiteY183" fmla="*/ 2405788 h 3292445"/>
                  <a:gd name="connsiteX184" fmla="*/ 1904109 w 5062605"/>
                  <a:gd name="connsiteY184" fmla="*/ 2324137 h 3292445"/>
                  <a:gd name="connsiteX185" fmla="*/ 1904109 w 5062605"/>
                  <a:gd name="connsiteY185" fmla="*/ 1940032 h 3292445"/>
                  <a:gd name="connsiteX186" fmla="*/ 1958231 w 5062605"/>
                  <a:gd name="connsiteY186" fmla="*/ 1858381 h 3292445"/>
                  <a:gd name="connsiteX187" fmla="*/ 1982908 w 5062605"/>
                  <a:gd name="connsiteY187" fmla="*/ 1853399 h 3292445"/>
                  <a:gd name="connsiteX188" fmla="*/ 1982908 w 5062605"/>
                  <a:gd name="connsiteY188" fmla="*/ 1804628 h 3292445"/>
                  <a:gd name="connsiteX189" fmla="*/ 1992724 w 5062605"/>
                  <a:gd name="connsiteY189" fmla="*/ 1794812 h 3292445"/>
                  <a:gd name="connsiteX190" fmla="*/ 2403979 w 5062605"/>
                  <a:gd name="connsiteY190" fmla="*/ 1390802 h 3292445"/>
                  <a:gd name="connsiteX191" fmla="*/ 2413795 w 5062605"/>
                  <a:gd name="connsiteY191" fmla="*/ 1400618 h 3292445"/>
                  <a:gd name="connsiteX192" fmla="*/ 2413795 w 5062605"/>
                  <a:gd name="connsiteY192" fmla="*/ 1851600 h 3292445"/>
                  <a:gd name="connsiteX193" fmla="*/ 2438472 w 5062605"/>
                  <a:gd name="connsiteY193" fmla="*/ 1856582 h 3292445"/>
                  <a:gd name="connsiteX194" fmla="*/ 2492594 w 5062605"/>
                  <a:gd name="connsiteY194" fmla="*/ 1938233 h 3292445"/>
                  <a:gd name="connsiteX195" fmla="*/ 2492594 w 5062605"/>
                  <a:gd name="connsiteY195" fmla="*/ 2495078 h 3292445"/>
                  <a:gd name="connsiteX196" fmla="*/ 2438472 w 5062605"/>
                  <a:gd name="connsiteY196" fmla="*/ 2576729 h 3292445"/>
                  <a:gd name="connsiteX197" fmla="*/ 2413795 w 5062605"/>
                  <a:gd name="connsiteY197" fmla="*/ 2581711 h 3292445"/>
                  <a:gd name="connsiteX198" fmla="*/ 2413795 w 5062605"/>
                  <a:gd name="connsiteY198" fmla="*/ 2764739 h 3292445"/>
                  <a:gd name="connsiteX199" fmla="*/ 2403979 w 5062605"/>
                  <a:gd name="connsiteY199" fmla="*/ 2774555 h 3292445"/>
                  <a:gd name="connsiteX200" fmla="*/ 2394163 w 5062605"/>
                  <a:gd name="connsiteY200" fmla="*/ 2764739 h 3292445"/>
                  <a:gd name="connsiteX201" fmla="*/ 2394163 w 5062605"/>
                  <a:gd name="connsiteY201" fmla="*/ 2581711 h 3292445"/>
                  <a:gd name="connsiteX202" fmla="*/ 2369486 w 5062605"/>
                  <a:gd name="connsiteY202" fmla="*/ 2576729 h 3292445"/>
                  <a:gd name="connsiteX203" fmla="*/ 2315364 w 5062605"/>
                  <a:gd name="connsiteY203" fmla="*/ 2495078 h 3292445"/>
                  <a:gd name="connsiteX204" fmla="*/ 2315364 w 5062605"/>
                  <a:gd name="connsiteY204" fmla="*/ 1938233 h 3292445"/>
                  <a:gd name="connsiteX205" fmla="*/ 2369486 w 5062605"/>
                  <a:gd name="connsiteY205" fmla="*/ 1856582 h 3292445"/>
                  <a:gd name="connsiteX206" fmla="*/ 2394163 w 5062605"/>
                  <a:gd name="connsiteY206" fmla="*/ 1851600 h 3292445"/>
                  <a:gd name="connsiteX207" fmla="*/ 2394163 w 5062605"/>
                  <a:gd name="connsiteY207" fmla="*/ 1400618 h 3292445"/>
                  <a:gd name="connsiteX208" fmla="*/ 2403979 w 5062605"/>
                  <a:gd name="connsiteY208" fmla="*/ 1390802 h 3292445"/>
                  <a:gd name="connsiteX209" fmla="*/ 3254626 w 5062605"/>
                  <a:gd name="connsiteY209" fmla="*/ 660517 h 3292445"/>
                  <a:gd name="connsiteX210" fmla="*/ 3264442 w 5062605"/>
                  <a:gd name="connsiteY210" fmla="*/ 670333 h 3292445"/>
                  <a:gd name="connsiteX211" fmla="*/ 3264442 w 5062605"/>
                  <a:gd name="connsiteY211" fmla="*/ 834700 h 3292445"/>
                  <a:gd name="connsiteX212" fmla="*/ 3289119 w 5062605"/>
                  <a:gd name="connsiteY212" fmla="*/ 839682 h 3292445"/>
                  <a:gd name="connsiteX213" fmla="*/ 3343241 w 5062605"/>
                  <a:gd name="connsiteY213" fmla="*/ 921333 h 3292445"/>
                  <a:gd name="connsiteX214" fmla="*/ 3343241 w 5062605"/>
                  <a:gd name="connsiteY214" fmla="*/ 1022759 h 3292445"/>
                  <a:gd name="connsiteX215" fmla="*/ 3289119 w 5062605"/>
                  <a:gd name="connsiteY215" fmla="*/ 1104410 h 3292445"/>
                  <a:gd name="connsiteX216" fmla="*/ 3264442 w 5062605"/>
                  <a:gd name="connsiteY216" fmla="*/ 1109392 h 3292445"/>
                  <a:gd name="connsiteX217" fmla="*/ 3264442 w 5062605"/>
                  <a:gd name="connsiteY217" fmla="*/ 1435964 h 3292445"/>
                  <a:gd name="connsiteX218" fmla="*/ 3254626 w 5062605"/>
                  <a:gd name="connsiteY218" fmla="*/ 1445780 h 3292445"/>
                  <a:gd name="connsiteX219" fmla="*/ 3244810 w 5062605"/>
                  <a:gd name="connsiteY219" fmla="*/ 1435964 h 3292445"/>
                  <a:gd name="connsiteX220" fmla="*/ 3244810 w 5062605"/>
                  <a:gd name="connsiteY220" fmla="*/ 1109392 h 3292445"/>
                  <a:gd name="connsiteX221" fmla="*/ 3220133 w 5062605"/>
                  <a:gd name="connsiteY221" fmla="*/ 1104410 h 3292445"/>
                  <a:gd name="connsiteX222" fmla="*/ 3166011 w 5062605"/>
                  <a:gd name="connsiteY222" fmla="*/ 1022759 h 3292445"/>
                  <a:gd name="connsiteX223" fmla="*/ 3166011 w 5062605"/>
                  <a:gd name="connsiteY223" fmla="*/ 921333 h 3292445"/>
                  <a:gd name="connsiteX224" fmla="*/ 3220133 w 5062605"/>
                  <a:gd name="connsiteY224" fmla="*/ 839682 h 3292445"/>
                  <a:gd name="connsiteX225" fmla="*/ 3244810 w 5062605"/>
                  <a:gd name="connsiteY225" fmla="*/ 834700 h 3292445"/>
                  <a:gd name="connsiteX226" fmla="*/ 3244810 w 5062605"/>
                  <a:gd name="connsiteY226" fmla="*/ 670333 h 3292445"/>
                  <a:gd name="connsiteX227" fmla="*/ 3254626 w 5062605"/>
                  <a:gd name="connsiteY227" fmla="*/ 660517 h 3292445"/>
                  <a:gd name="connsiteX228" fmla="*/ 3458276 w 5062605"/>
                  <a:gd name="connsiteY228" fmla="*/ 571537 h 3292445"/>
                  <a:gd name="connsiteX229" fmla="*/ 3468092 w 5062605"/>
                  <a:gd name="connsiteY229" fmla="*/ 581353 h 3292445"/>
                  <a:gd name="connsiteX230" fmla="*/ 3468092 w 5062605"/>
                  <a:gd name="connsiteY230" fmla="*/ 1007473 h 3292445"/>
                  <a:gd name="connsiteX231" fmla="*/ 3492769 w 5062605"/>
                  <a:gd name="connsiteY231" fmla="*/ 1012455 h 3292445"/>
                  <a:gd name="connsiteX232" fmla="*/ 3546891 w 5062605"/>
                  <a:gd name="connsiteY232" fmla="*/ 1094106 h 3292445"/>
                  <a:gd name="connsiteX233" fmla="*/ 3546891 w 5062605"/>
                  <a:gd name="connsiteY233" fmla="*/ 1357738 h 3292445"/>
                  <a:gd name="connsiteX234" fmla="*/ 3492769 w 5062605"/>
                  <a:gd name="connsiteY234" fmla="*/ 1439389 h 3292445"/>
                  <a:gd name="connsiteX235" fmla="*/ 3468092 w 5062605"/>
                  <a:gd name="connsiteY235" fmla="*/ 1444371 h 3292445"/>
                  <a:gd name="connsiteX236" fmla="*/ 3468092 w 5062605"/>
                  <a:gd name="connsiteY236" fmla="*/ 1870492 h 3292445"/>
                  <a:gd name="connsiteX237" fmla="*/ 3458276 w 5062605"/>
                  <a:gd name="connsiteY237" fmla="*/ 1880308 h 3292445"/>
                  <a:gd name="connsiteX238" fmla="*/ 3448460 w 5062605"/>
                  <a:gd name="connsiteY238" fmla="*/ 1870492 h 3292445"/>
                  <a:gd name="connsiteX239" fmla="*/ 3448460 w 5062605"/>
                  <a:gd name="connsiteY239" fmla="*/ 1444371 h 3292445"/>
                  <a:gd name="connsiteX240" fmla="*/ 3423783 w 5062605"/>
                  <a:gd name="connsiteY240" fmla="*/ 1439389 h 3292445"/>
                  <a:gd name="connsiteX241" fmla="*/ 3369661 w 5062605"/>
                  <a:gd name="connsiteY241" fmla="*/ 1357738 h 3292445"/>
                  <a:gd name="connsiteX242" fmla="*/ 3369661 w 5062605"/>
                  <a:gd name="connsiteY242" fmla="*/ 1094106 h 3292445"/>
                  <a:gd name="connsiteX243" fmla="*/ 3423783 w 5062605"/>
                  <a:gd name="connsiteY243" fmla="*/ 1012455 h 3292445"/>
                  <a:gd name="connsiteX244" fmla="*/ 3448460 w 5062605"/>
                  <a:gd name="connsiteY244" fmla="*/ 1007473 h 3292445"/>
                  <a:gd name="connsiteX245" fmla="*/ 3448460 w 5062605"/>
                  <a:gd name="connsiteY245" fmla="*/ 581353 h 3292445"/>
                  <a:gd name="connsiteX246" fmla="*/ 3458276 w 5062605"/>
                  <a:gd name="connsiteY246" fmla="*/ 571537 h 3292445"/>
                  <a:gd name="connsiteX247" fmla="*/ 4109645 w 5062605"/>
                  <a:gd name="connsiteY247" fmla="*/ 336530 h 3292445"/>
                  <a:gd name="connsiteX248" fmla="*/ 4119461 w 5062605"/>
                  <a:gd name="connsiteY248" fmla="*/ 346346 h 3292445"/>
                  <a:gd name="connsiteX249" fmla="*/ 4119461 w 5062605"/>
                  <a:gd name="connsiteY249" fmla="*/ 395117 h 3292445"/>
                  <a:gd name="connsiteX250" fmla="*/ 4144138 w 5062605"/>
                  <a:gd name="connsiteY250" fmla="*/ 400099 h 3292445"/>
                  <a:gd name="connsiteX251" fmla="*/ 4198260 w 5062605"/>
                  <a:gd name="connsiteY251" fmla="*/ 481750 h 3292445"/>
                  <a:gd name="connsiteX252" fmla="*/ 4198260 w 5062605"/>
                  <a:gd name="connsiteY252" fmla="*/ 745382 h 3292445"/>
                  <a:gd name="connsiteX253" fmla="*/ 4144138 w 5062605"/>
                  <a:gd name="connsiteY253" fmla="*/ 827033 h 3292445"/>
                  <a:gd name="connsiteX254" fmla="*/ 4119461 w 5062605"/>
                  <a:gd name="connsiteY254" fmla="*/ 832015 h 3292445"/>
                  <a:gd name="connsiteX255" fmla="*/ 4119461 w 5062605"/>
                  <a:gd name="connsiteY255" fmla="*/ 1111977 h 3292445"/>
                  <a:gd name="connsiteX256" fmla="*/ 4109645 w 5062605"/>
                  <a:gd name="connsiteY256" fmla="*/ 1121793 h 3292445"/>
                  <a:gd name="connsiteX257" fmla="*/ 4099829 w 5062605"/>
                  <a:gd name="connsiteY257" fmla="*/ 1111977 h 3292445"/>
                  <a:gd name="connsiteX258" fmla="*/ 4099829 w 5062605"/>
                  <a:gd name="connsiteY258" fmla="*/ 832015 h 3292445"/>
                  <a:gd name="connsiteX259" fmla="*/ 4075152 w 5062605"/>
                  <a:gd name="connsiteY259" fmla="*/ 827033 h 3292445"/>
                  <a:gd name="connsiteX260" fmla="*/ 4021030 w 5062605"/>
                  <a:gd name="connsiteY260" fmla="*/ 745382 h 3292445"/>
                  <a:gd name="connsiteX261" fmla="*/ 4021030 w 5062605"/>
                  <a:gd name="connsiteY261" fmla="*/ 481750 h 3292445"/>
                  <a:gd name="connsiteX262" fmla="*/ 4075152 w 5062605"/>
                  <a:gd name="connsiteY262" fmla="*/ 400099 h 3292445"/>
                  <a:gd name="connsiteX263" fmla="*/ 4099829 w 5062605"/>
                  <a:gd name="connsiteY263" fmla="*/ 395117 h 3292445"/>
                  <a:gd name="connsiteX264" fmla="*/ 4099829 w 5062605"/>
                  <a:gd name="connsiteY264" fmla="*/ 346346 h 3292445"/>
                  <a:gd name="connsiteX265" fmla="*/ 4109645 w 5062605"/>
                  <a:gd name="connsiteY265" fmla="*/ 336530 h 3292445"/>
                  <a:gd name="connsiteX266" fmla="*/ 4332492 w 5062605"/>
                  <a:gd name="connsiteY266" fmla="*/ 75971 h 3292445"/>
                  <a:gd name="connsiteX267" fmla="*/ 4342308 w 5062605"/>
                  <a:gd name="connsiteY267" fmla="*/ 85787 h 3292445"/>
                  <a:gd name="connsiteX268" fmla="*/ 4342308 w 5062605"/>
                  <a:gd name="connsiteY268" fmla="*/ 536770 h 3292445"/>
                  <a:gd name="connsiteX269" fmla="*/ 4366985 w 5062605"/>
                  <a:gd name="connsiteY269" fmla="*/ 541752 h 3292445"/>
                  <a:gd name="connsiteX270" fmla="*/ 4421107 w 5062605"/>
                  <a:gd name="connsiteY270" fmla="*/ 623403 h 3292445"/>
                  <a:gd name="connsiteX271" fmla="*/ 4421107 w 5062605"/>
                  <a:gd name="connsiteY271" fmla="*/ 881423 h 3292445"/>
                  <a:gd name="connsiteX272" fmla="*/ 4366985 w 5062605"/>
                  <a:gd name="connsiteY272" fmla="*/ 963074 h 3292445"/>
                  <a:gd name="connsiteX273" fmla="*/ 4342308 w 5062605"/>
                  <a:gd name="connsiteY273" fmla="*/ 968056 h 3292445"/>
                  <a:gd name="connsiteX274" fmla="*/ 4342308 w 5062605"/>
                  <a:gd name="connsiteY274" fmla="*/ 1449908 h 3292445"/>
                  <a:gd name="connsiteX275" fmla="*/ 4332492 w 5062605"/>
                  <a:gd name="connsiteY275" fmla="*/ 1459724 h 3292445"/>
                  <a:gd name="connsiteX276" fmla="*/ 4322676 w 5062605"/>
                  <a:gd name="connsiteY276" fmla="*/ 1449908 h 3292445"/>
                  <a:gd name="connsiteX277" fmla="*/ 4322676 w 5062605"/>
                  <a:gd name="connsiteY277" fmla="*/ 968056 h 3292445"/>
                  <a:gd name="connsiteX278" fmla="*/ 4297999 w 5062605"/>
                  <a:gd name="connsiteY278" fmla="*/ 963074 h 3292445"/>
                  <a:gd name="connsiteX279" fmla="*/ 4243877 w 5062605"/>
                  <a:gd name="connsiteY279" fmla="*/ 881423 h 3292445"/>
                  <a:gd name="connsiteX280" fmla="*/ 4243877 w 5062605"/>
                  <a:gd name="connsiteY280" fmla="*/ 623403 h 3292445"/>
                  <a:gd name="connsiteX281" fmla="*/ 4297999 w 5062605"/>
                  <a:gd name="connsiteY281" fmla="*/ 541752 h 3292445"/>
                  <a:gd name="connsiteX282" fmla="*/ 4322676 w 5062605"/>
                  <a:gd name="connsiteY282" fmla="*/ 536770 h 3292445"/>
                  <a:gd name="connsiteX283" fmla="*/ 4322676 w 5062605"/>
                  <a:gd name="connsiteY283" fmla="*/ 85787 h 3292445"/>
                  <a:gd name="connsiteX284" fmla="*/ 4332492 w 5062605"/>
                  <a:gd name="connsiteY284" fmla="*/ 75971 h 3292445"/>
                  <a:gd name="connsiteX285" fmla="*/ 4747323 w 5062605"/>
                  <a:gd name="connsiteY285" fmla="*/ 75282 h 3292445"/>
                  <a:gd name="connsiteX286" fmla="*/ 4757139 w 5062605"/>
                  <a:gd name="connsiteY286" fmla="*/ 85098 h 3292445"/>
                  <a:gd name="connsiteX287" fmla="*/ 4757139 w 5062605"/>
                  <a:gd name="connsiteY287" fmla="*/ 133870 h 3292445"/>
                  <a:gd name="connsiteX288" fmla="*/ 4781816 w 5062605"/>
                  <a:gd name="connsiteY288" fmla="*/ 138852 h 3292445"/>
                  <a:gd name="connsiteX289" fmla="*/ 4835938 w 5062605"/>
                  <a:gd name="connsiteY289" fmla="*/ 220503 h 3292445"/>
                  <a:gd name="connsiteX290" fmla="*/ 4835938 w 5062605"/>
                  <a:gd name="connsiteY290" fmla="*/ 634233 h 3292445"/>
                  <a:gd name="connsiteX291" fmla="*/ 4781816 w 5062605"/>
                  <a:gd name="connsiteY291" fmla="*/ 715884 h 3292445"/>
                  <a:gd name="connsiteX292" fmla="*/ 4757139 w 5062605"/>
                  <a:gd name="connsiteY292" fmla="*/ 720866 h 3292445"/>
                  <a:gd name="connsiteX293" fmla="*/ 4757139 w 5062605"/>
                  <a:gd name="connsiteY293" fmla="*/ 850729 h 3292445"/>
                  <a:gd name="connsiteX294" fmla="*/ 4747323 w 5062605"/>
                  <a:gd name="connsiteY294" fmla="*/ 860545 h 3292445"/>
                  <a:gd name="connsiteX295" fmla="*/ 4737507 w 5062605"/>
                  <a:gd name="connsiteY295" fmla="*/ 850729 h 3292445"/>
                  <a:gd name="connsiteX296" fmla="*/ 4737507 w 5062605"/>
                  <a:gd name="connsiteY296" fmla="*/ 720866 h 3292445"/>
                  <a:gd name="connsiteX297" fmla="*/ 4712830 w 5062605"/>
                  <a:gd name="connsiteY297" fmla="*/ 715884 h 3292445"/>
                  <a:gd name="connsiteX298" fmla="*/ 4658708 w 5062605"/>
                  <a:gd name="connsiteY298" fmla="*/ 634233 h 3292445"/>
                  <a:gd name="connsiteX299" fmla="*/ 4658708 w 5062605"/>
                  <a:gd name="connsiteY299" fmla="*/ 220503 h 3292445"/>
                  <a:gd name="connsiteX300" fmla="*/ 4712830 w 5062605"/>
                  <a:gd name="connsiteY300" fmla="*/ 138852 h 3292445"/>
                  <a:gd name="connsiteX301" fmla="*/ 4737507 w 5062605"/>
                  <a:gd name="connsiteY301" fmla="*/ 133870 h 3292445"/>
                  <a:gd name="connsiteX302" fmla="*/ 4737507 w 5062605"/>
                  <a:gd name="connsiteY302" fmla="*/ 85098 h 3292445"/>
                  <a:gd name="connsiteX303" fmla="*/ 4747323 w 5062605"/>
                  <a:gd name="connsiteY303" fmla="*/ 75282 h 3292445"/>
                  <a:gd name="connsiteX304" fmla="*/ 3905560 w 5062605"/>
                  <a:gd name="connsiteY304" fmla="*/ 53233 h 3292445"/>
                  <a:gd name="connsiteX305" fmla="*/ 3915376 w 5062605"/>
                  <a:gd name="connsiteY305" fmla="*/ 63049 h 3292445"/>
                  <a:gd name="connsiteX306" fmla="*/ 3915376 w 5062605"/>
                  <a:gd name="connsiteY306" fmla="*/ 489169 h 3292445"/>
                  <a:gd name="connsiteX307" fmla="*/ 3940053 w 5062605"/>
                  <a:gd name="connsiteY307" fmla="*/ 494151 h 3292445"/>
                  <a:gd name="connsiteX308" fmla="*/ 3994175 w 5062605"/>
                  <a:gd name="connsiteY308" fmla="*/ 575802 h 3292445"/>
                  <a:gd name="connsiteX309" fmla="*/ 3994175 w 5062605"/>
                  <a:gd name="connsiteY309" fmla="*/ 839434 h 3292445"/>
                  <a:gd name="connsiteX310" fmla="*/ 3940053 w 5062605"/>
                  <a:gd name="connsiteY310" fmla="*/ 921085 h 3292445"/>
                  <a:gd name="connsiteX311" fmla="*/ 3915376 w 5062605"/>
                  <a:gd name="connsiteY311" fmla="*/ 926067 h 3292445"/>
                  <a:gd name="connsiteX312" fmla="*/ 3915376 w 5062605"/>
                  <a:gd name="connsiteY312" fmla="*/ 1352188 h 3292445"/>
                  <a:gd name="connsiteX313" fmla="*/ 3905560 w 5062605"/>
                  <a:gd name="connsiteY313" fmla="*/ 1362004 h 3292445"/>
                  <a:gd name="connsiteX314" fmla="*/ 3895744 w 5062605"/>
                  <a:gd name="connsiteY314" fmla="*/ 1352188 h 3292445"/>
                  <a:gd name="connsiteX315" fmla="*/ 3895744 w 5062605"/>
                  <a:gd name="connsiteY315" fmla="*/ 926067 h 3292445"/>
                  <a:gd name="connsiteX316" fmla="*/ 3871067 w 5062605"/>
                  <a:gd name="connsiteY316" fmla="*/ 921085 h 3292445"/>
                  <a:gd name="connsiteX317" fmla="*/ 3816945 w 5062605"/>
                  <a:gd name="connsiteY317" fmla="*/ 839434 h 3292445"/>
                  <a:gd name="connsiteX318" fmla="*/ 3816945 w 5062605"/>
                  <a:gd name="connsiteY318" fmla="*/ 575802 h 3292445"/>
                  <a:gd name="connsiteX319" fmla="*/ 3871067 w 5062605"/>
                  <a:gd name="connsiteY319" fmla="*/ 494151 h 3292445"/>
                  <a:gd name="connsiteX320" fmla="*/ 3895744 w 5062605"/>
                  <a:gd name="connsiteY320" fmla="*/ 489169 h 3292445"/>
                  <a:gd name="connsiteX321" fmla="*/ 3895744 w 5062605"/>
                  <a:gd name="connsiteY321" fmla="*/ 63049 h 3292445"/>
                  <a:gd name="connsiteX322" fmla="*/ 3905560 w 5062605"/>
                  <a:gd name="connsiteY322" fmla="*/ 53233 h 3292445"/>
                  <a:gd name="connsiteX323" fmla="*/ 4973990 w 5062605"/>
                  <a:gd name="connsiteY323" fmla="*/ 0 h 3292445"/>
                  <a:gd name="connsiteX324" fmla="*/ 4983806 w 5062605"/>
                  <a:gd name="connsiteY324" fmla="*/ 9816 h 3292445"/>
                  <a:gd name="connsiteX325" fmla="*/ 4983806 w 5062605"/>
                  <a:gd name="connsiteY325" fmla="*/ 58588 h 3292445"/>
                  <a:gd name="connsiteX326" fmla="*/ 5008483 w 5062605"/>
                  <a:gd name="connsiteY326" fmla="*/ 63570 h 3292445"/>
                  <a:gd name="connsiteX327" fmla="*/ 5062605 w 5062605"/>
                  <a:gd name="connsiteY327" fmla="*/ 145221 h 3292445"/>
                  <a:gd name="connsiteX328" fmla="*/ 5062605 w 5062605"/>
                  <a:gd name="connsiteY328" fmla="*/ 408854 h 3292445"/>
                  <a:gd name="connsiteX329" fmla="*/ 5008483 w 5062605"/>
                  <a:gd name="connsiteY329" fmla="*/ 490505 h 3292445"/>
                  <a:gd name="connsiteX330" fmla="*/ 4983806 w 5062605"/>
                  <a:gd name="connsiteY330" fmla="*/ 495487 h 3292445"/>
                  <a:gd name="connsiteX331" fmla="*/ 4983806 w 5062605"/>
                  <a:gd name="connsiteY331" fmla="*/ 775447 h 3292445"/>
                  <a:gd name="connsiteX332" fmla="*/ 4973990 w 5062605"/>
                  <a:gd name="connsiteY332" fmla="*/ 785263 h 3292445"/>
                  <a:gd name="connsiteX333" fmla="*/ 4964174 w 5062605"/>
                  <a:gd name="connsiteY333" fmla="*/ 775447 h 3292445"/>
                  <a:gd name="connsiteX334" fmla="*/ 4964174 w 5062605"/>
                  <a:gd name="connsiteY334" fmla="*/ 495487 h 3292445"/>
                  <a:gd name="connsiteX335" fmla="*/ 4939497 w 5062605"/>
                  <a:gd name="connsiteY335" fmla="*/ 490505 h 3292445"/>
                  <a:gd name="connsiteX336" fmla="*/ 4885375 w 5062605"/>
                  <a:gd name="connsiteY336" fmla="*/ 408854 h 3292445"/>
                  <a:gd name="connsiteX337" fmla="*/ 4885375 w 5062605"/>
                  <a:gd name="connsiteY337" fmla="*/ 145221 h 3292445"/>
                  <a:gd name="connsiteX338" fmla="*/ 4939497 w 5062605"/>
                  <a:gd name="connsiteY338" fmla="*/ 63570 h 3292445"/>
                  <a:gd name="connsiteX339" fmla="*/ 4964174 w 5062605"/>
                  <a:gd name="connsiteY339" fmla="*/ 58588 h 3292445"/>
                  <a:gd name="connsiteX340" fmla="*/ 4964174 w 5062605"/>
                  <a:gd name="connsiteY340" fmla="*/ 9816 h 3292445"/>
                  <a:gd name="connsiteX341" fmla="*/ 4973990 w 5062605"/>
                  <a:gd name="connsiteY341" fmla="*/ 0 h 329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5062605" h="3292445">
                    <a:moveTo>
                      <a:pt x="88615" y="2479156"/>
                    </a:moveTo>
                    <a:cubicBezTo>
                      <a:pt x="94036" y="2479156"/>
                      <a:pt x="98431" y="2483551"/>
                      <a:pt x="98431" y="2488972"/>
                    </a:cubicBezTo>
                    <a:lnTo>
                      <a:pt x="98431" y="2537743"/>
                    </a:lnTo>
                    <a:lnTo>
                      <a:pt x="123108" y="2542725"/>
                    </a:lnTo>
                    <a:cubicBezTo>
                      <a:pt x="154913" y="2556177"/>
                      <a:pt x="177230" y="2587670"/>
                      <a:pt x="177230" y="2624376"/>
                    </a:cubicBezTo>
                    <a:lnTo>
                      <a:pt x="177230" y="2888009"/>
                    </a:lnTo>
                    <a:cubicBezTo>
                      <a:pt x="177230" y="2924715"/>
                      <a:pt x="154913" y="2956208"/>
                      <a:pt x="123108" y="2969660"/>
                    </a:cubicBezTo>
                    <a:lnTo>
                      <a:pt x="98431" y="2974643"/>
                    </a:lnTo>
                    <a:lnTo>
                      <a:pt x="98431" y="3254603"/>
                    </a:lnTo>
                    <a:cubicBezTo>
                      <a:pt x="98431" y="3260024"/>
                      <a:pt x="94036" y="3264419"/>
                      <a:pt x="88615" y="3264419"/>
                    </a:cubicBezTo>
                    <a:cubicBezTo>
                      <a:pt x="83194" y="3264419"/>
                      <a:pt x="78799" y="3260024"/>
                      <a:pt x="78799" y="3254603"/>
                    </a:cubicBezTo>
                    <a:lnTo>
                      <a:pt x="78799" y="2974643"/>
                    </a:lnTo>
                    <a:lnTo>
                      <a:pt x="54122" y="2969660"/>
                    </a:lnTo>
                    <a:cubicBezTo>
                      <a:pt x="22316" y="2956208"/>
                      <a:pt x="0" y="2924715"/>
                      <a:pt x="0" y="2888009"/>
                    </a:cubicBezTo>
                    <a:lnTo>
                      <a:pt x="0" y="2624376"/>
                    </a:lnTo>
                    <a:cubicBezTo>
                      <a:pt x="0" y="2587670"/>
                      <a:pt x="22316" y="2556177"/>
                      <a:pt x="54122" y="2542725"/>
                    </a:cubicBezTo>
                    <a:lnTo>
                      <a:pt x="78799" y="2537743"/>
                    </a:lnTo>
                    <a:lnTo>
                      <a:pt x="78799" y="2488972"/>
                    </a:lnTo>
                    <a:cubicBezTo>
                      <a:pt x="78799" y="2483551"/>
                      <a:pt x="83194" y="2479156"/>
                      <a:pt x="88615" y="2479156"/>
                    </a:cubicBezTo>
                    <a:close/>
                    <a:moveTo>
                      <a:pt x="1346625" y="2407874"/>
                    </a:moveTo>
                    <a:cubicBezTo>
                      <a:pt x="1352046" y="2407874"/>
                      <a:pt x="1356441" y="2412269"/>
                      <a:pt x="1356441" y="2417690"/>
                    </a:cubicBezTo>
                    <a:lnTo>
                      <a:pt x="1356441" y="2582057"/>
                    </a:lnTo>
                    <a:lnTo>
                      <a:pt x="1381118" y="2587039"/>
                    </a:lnTo>
                    <a:cubicBezTo>
                      <a:pt x="1412923" y="2600491"/>
                      <a:pt x="1435240" y="2631984"/>
                      <a:pt x="1435240" y="2668690"/>
                    </a:cubicBezTo>
                    <a:lnTo>
                      <a:pt x="1435240" y="2932322"/>
                    </a:lnTo>
                    <a:cubicBezTo>
                      <a:pt x="1435240" y="2969028"/>
                      <a:pt x="1412923" y="3000521"/>
                      <a:pt x="1381118" y="3013974"/>
                    </a:cubicBezTo>
                    <a:lnTo>
                      <a:pt x="1356441" y="3018956"/>
                    </a:lnTo>
                    <a:lnTo>
                      <a:pt x="1356441" y="3183321"/>
                    </a:lnTo>
                    <a:cubicBezTo>
                      <a:pt x="1356441" y="3188742"/>
                      <a:pt x="1352046" y="3193137"/>
                      <a:pt x="1346625" y="3193137"/>
                    </a:cubicBezTo>
                    <a:cubicBezTo>
                      <a:pt x="1341204" y="3193137"/>
                      <a:pt x="1336809" y="3188742"/>
                      <a:pt x="1336809" y="3183321"/>
                    </a:cubicBezTo>
                    <a:lnTo>
                      <a:pt x="1336809" y="3018956"/>
                    </a:lnTo>
                    <a:lnTo>
                      <a:pt x="1312132" y="3013974"/>
                    </a:lnTo>
                    <a:cubicBezTo>
                      <a:pt x="1280326" y="3000521"/>
                      <a:pt x="1258010" y="2969028"/>
                      <a:pt x="1258010" y="2932322"/>
                    </a:cubicBezTo>
                    <a:lnTo>
                      <a:pt x="1258010" y="2668690"/>
                    </a:lnTo>
                    <a:cubicBezTo>
                      <a:pt x="1258010" y="2631984"/>
                      <a:pt x="1280326" y="2600491"/>
                      <a:pt x="1312132" y="2587039"/>
                    </a:cubicBezTo>
                    <a:lnTo>
                      <a:pt x="1336809" y="2582057"/>
                    </a:lnTo>
                    <a:lnTo>
                      <a:pt x="1336809" y="2417690"/>
                    </a:lnTo>
                    <a:cubicBezTo>
                      <a:pt x="1336809" y="2412269"/>
                      <a:pt x="1341204" y="2407874"/>
                      <a:pt x="1346625" y="2407874"/>
                    </a:cubicBezTo>
                    <a:close/>
                    <a:moveTo>
                      <a:pt x="290638" y="2240460"/>
                    </a:moveTo>
                    <a:cubicBezTo>
                      <a:pt x="296059" y="2240460"/>
                      <a:pt x="300454" y="2244855"/>
                      <a:pt x="300454" y="2250276"/>
                    </a:cubicBezTo>
                    <a:lnTo>
                      <a:pt x="300454" y="2414643"/>
                    </a:lnTo>
                    <a:lnTo>
                      <a:pt x="325131" y="2419625"/>
                    </a:lnTo>
                    <a:cubicBezTo>
                      <a:pt x="356936" y="2433077"/>
                      <a:pt x="379253" y="2464570"/>
                      <a:pt x="379253" y="2501276"/>
                    </a:cubicBezTo>
                    <a:lnTo>
                      <a:pt x="379253" y="2764909"/>
                    </a:lnTo>
                    <a:cubicBezTo>
                      <a:pt x="379253" y="2801615"/>
                      <a:pt x="356936" y="2833108"/>
                      <a:pt x="325131" y="2846560"/>
                    </a:cubicBezTo>
                    <a:lnTo>
                      <a:pt x="300454" y="2851542"/>
                    </a:lnTo>
                    <a:lnTo>
                      <a:pt x="300454" y="3015907"/>
                    </a:lnTo>
                    <a:cubicBezTo>
                      <a:pt x="300454" y="3021328"/>
                      <a:pt x="296059" y="3025723"/>
                      <a:pt x="290638" y="3025723"/>
                    </a:cubicBezTo>
                    <a:cubicBezTo>
                      <a:pt x="285217" y="3025723"/>
                      <a:pt x="280822" y="3021328"/>
                      <a:pt x="280822" y="3015907"/>
                    </a:cubicBezTo>
                    <a:lnTo>
                      <a:pt x="280822" y="2851542"/>
                    </a:lnTo>
                    <a:lnTo>
                      <a:pt x="256145" y="2846560"/>
                    </a:lnTo>
                    <a:cubicBezTo>
                      <a:pt x="224339" y="2833108"/>
                      <a:pt x="202023" y="2801615"/>
                      <a:pt x="202023" y="2764909"/>
                    </a:cubicBezTo>
                    <a:lnTo>
                      <a:pt x="202023" y="2501276"/>
                    </a:lnTo>
                    <a:cubicBezTo>
                      <a:pt x="202023" y="2464570"/>
                      <a:pt x="224339" y="2433077"/>
                      <a:pt x="256145" y="2419625"/>
                    </a:cubicBezTo>
                    <a:lnTo>
                      <a:pt x="280822" y="2414643"/>
                    </a:lnTo>
                    <a:lnTo>
                      <a:pt x="280822" y="2250276"/>
                    </a:lnTo>
                    <a:cubicBezTo>
                      <a:pt x="280822" y="2244855"/>
                      <a:pt x="285217" y="2240460"/>
                      <a:pt x="290638" y="2240460"/>
                    </a:cubicBezTo>
                    <a:close/>
                    <a:moveTo>
                      <a:pt x="1769409" y="2178932"/>
                    </a:moveTo>
                    <a:cubicBezTo>
                      <a:pt x="1774830" y="2178932"/>
                      <a:pt x="1779225" y="2183327"/>
                      <a:pt x="1779225" y="2188748"/>
                    </a:cubicBezTo>
                    <a:lnTo>
                      <a:pt x="1779225" y="2237519"/>
                    </a:lnTo>
                    <a:lnTo>
                      <a:pt x="1803902" y="2242501"/>
                    </a:lnTo>
                    <a:cubicBezTo>
                      <a:pt x="1835707" y="2255953"/>
                      <a:pt x="1858024" y="2287446"/>
                      <a:pt x="1858024" y="2324152"/>
                    </a:cubicBezTo>
                    <a:lnTo>
                      <a:pt x="1858024" y="2679454"/>
                    </a:lnTo>
                    <a:cubicBezTo>
                      <a:pt x="1858024" y="2716160"/>
                      <a:pt x="1835707" y="2747653"/>
                      <a:pt x="1803902" y="2761105"/>
                    </a:cubicBezTo>
                    <a:lnTo>
                      <a:pt x="1779225" y="2766087"/>
                    </a:lnTo>
                    <a:lnTo>
                      <a:pt x="1779225" y="2954379"/>
                    </a:lnTo>
                    <a:cubicBezTo>
                      <a:pt x="1779225" y="2959800"/>
                      <a:pt x="1774830" y="2964195"/>
                      <a:pt x="1769409" y="2964195"/>
                    </a:cubicBezTo>
                    <a:cubicBezTo>
                      <a:pt x="1763988" y="2964195"/>
                      <a:pt x="1759593" y="2959800"/>
                      <a:pt x="1759593" y="2954379"/>
                    </a:cubicBezTo>
                    <a:lnTo>
                      <a:pt x="1759593" y="2766087"/>
                    </a:lnTo>
                    <a:lnTo>
                      <a:pt x="1734916" y="2761105"/>
                    </a:lnTo>
                    <a:cubicBezTo>
                      <a:pt x="1703110" y="2747653"/>
                      <a:pt x="1680794" y="2716160"/>
                      <a:pt x="1680794" y="2679454"/>
                    </a:cubicBezTo>
                    <a:lnTo>
                      <a:pt x="1680794" y="2324152"/>
                    </a:lnTo>
                    <a:cubicBezTo>
                      <a:pt x="1680794" y="2287446"/>
                      <a:pt x="1703110" y="2255953"/>
                      <a:pt x="1734916" y="2242501"/>
                    </a:cubicBezTo>
                    <a:lnTo>
                      <a:pt x="1759593" y="2237519"/>
                    </a:lnTo>
                    <a:lnTo>
                      <a:pt x="1759593" y="2188748"/>
                    </a:lnTo>
                    <a:cubicBezTo>
                      <a:pt x="1759593" y="2183327"/>
                      <a:pt x="1763988" y="2178932"/>
                      <a:pt x="1769409" y="2178932"/>
                    </a:cubicBezTo>
                    <a:close/>
                    <a:moveTo>
                      <a:pt x="1128304" y="1983674"/>
                    </a:moveTo>
                    <a:cubicBezTo>
                      <a:pt x="1133725" y="1983674"/>
                      <a:pt x="1138120" y="1988069"/>
                      <a:pt x="1138120" y="1993490"/>
                    </a:cubicBezTo>
                    <a:lnTo>
                      <a:pt x="1138120" y="2159159"/>
                    </a:lnTo>
                    <a:lnTo>
                      <a:pt x="1171295" y="2165857"/>
                    </a:lnTo>
                    <a:cubicBezTo>
                      <a:pt x="1203100" y="2179309"/>
                      <a:pt x="1225417" y="2210802"/>
                      <a:pt x="1225417" y="2247508"/>
                    </a:cubicBezTo>
                    <a:lnTo>
                      <a:pt x="1225417" y="2826481"/>
                    </a:lnTo>
                    <a:cubicBezTo>
                      <a:pt x="1225417" y="2863187"/>
                      <a:pt x="1203100" y="2894680"/>
                      <a:pt x="1171295" y="2908132"/>
                    </a:cubicBezTo>
                    <a:lnTo>
                      <a:pt x="1138120" y="2914830"/>
                    </a:lnTo>
                    <a:lnTo>
                      <a:pt x="1138120" y="3282629"/>
                    </a:lnTo>
                    <a:cubicBezTo>
                      <a:pt x="1138120" y="3288050"/>
                      <a:pt x="1133725" y="3292445"/>
                      <a:pt x="1128304" y="3292445"/>
                    </a:cubicBezTo>
                    <a:cubicBezTo>
                      <a:pt x="1122883" y="3292445"/>
                      <a:pt x="1118488" y="3288050"/>
                      <a:pt x="1118488" y="3282629"/>
                    </a:cubicBezTo>
                    <a:lnTo>
                      <a:pt x="1118488" y="2911399"/>
                    </a:lnTo>
                    <a:lnTo>
                      <a:pt x="1102309" y="2908132"/>
                    </a:lnTo>
                    <a:cubicBezTo>
                      <a:pt x="1070503" y="2894680"/>
                      <a:pt x="1048187" y="2863187"/>
                      <a:pt x="1048187" y="2826481"/>
                    </a:cubicBezTo>
                    <a:lnTo>
                      <a:pt x="1048187" y="2247508"/>
                    </a:lnTo>
                    <a:cubicBezTo>
                      <a:pt x="1048187" y="2210802"/>
                      <a:pt x="1070503" y="2179309"/>
                      <a:pt x="1102309" y="2165857"/>
                    </a:cubicBezTo>
                    <a:lnTo>
                      <a:pt x="1118488" y="2162590"/>
                    </a:lnTo>
                    <a:lnTo>
                      <a:pt x="1118488" y="1993490"/>
                    </a:lnTo>
                    <a:cubicBezTo>
                      <a:pt x="1118488" y="1988069"/>
                      <a:pt x="1122883" y="1983674"/>
                      <a:pt x="1128304" y="1983674"/>
                    </a:cubicBezTo>
                    <a:close/>
                    <a:moveTo>
                      <a:pt x="909984" y="1982807"/>
                    </a:moveTo>
                    <a:cubicBezTo>
                      <a:pt x="915405" y="1982807"/>
                      <a:pt x="919800" y="1987202"/>
                      <a:pt x="919800" y="1992623"/>
                    </a:cubicBezTo>
                    <a:lnTo>
                      <a:pt x="919800" y="2156990"/>
                    </a:lnTo>
                    <a:lnTo>
                      <a:pt x="944477" y="2161972"/>
                    </a:lnTo>
                    <a:cubicBezTo>
                      <a:pt x="976282" y="2175424"/>
                      <a:pt x="998599" y="2206917"/>
                      <a:pt x="998599" y="2243623"/>
                    </a:cubicBezTo>
                    <a:lnTo>
                      <a:pt x="998599" y="2507255"/>
                    </a:lnTo>
                    <a:cubicBezTo>
                      <a:pt x="998599" y="2543961"/>
                      <a:pt x="976282" y="2575454"/>
                      <a:pt x="944477" y="2588906"/>
                    </a:cubicBezTo>
                    <a:lnTo>
                      <a:pt x="919800" y="2593888"/>
                    </a:lnTo>
                    <a:lnTo>
                      <a:pt x="919800" y="2758254"/>
                    </a:lnTo>
                    <a:cubicBezTo>
                      <a:pt x="919800" y="2763675"/>
                      <a:pt x="915405" y="2768070"/>
                      <a:pt x="909984" y="2768070"/>
                    </a:cubicBezTo>
                    <a:cubicBezTo>
                      <a:pt x="904563" y="2768070"/>
                      <a:pt x="900168" y="2763675"/>
                      <a:pt x="900168" y="2758254"/>
                    </a:cubicBezTo>
                    <a:lnTo>
                      <a:pt x="900168" y="2593888"/>
                    </a:lnTo>
                    <a:lnTo>
                      <a:pt x="875491" y="2588906"/>
                    </a:lnTo>
                    <a:cubicBezTo>
                      <a:pt x="843685" y="2575454"/>
                      <a:pt x="821369" y="2543961"/>
                      <a:pt x="821369" y="2507255"/>
                    </a:cubicBezTo>
                    <a:lnTo>
                      <a:pt x="821369" y="2243623"/>
                    </a:lnTo>
                    <a:cubicBezTo>
                      <a:pt x="821369" y="2206917"/>
                      <a:pt x="843685" y="2175424"/>
                      <a:pt x="875491" y="2161972"/>
                    </a:cubicBezTo>
                    <a:lnTo>
                      <a:pt x="900168" y="2156990"/>
                    </a:lnTo>
                    <a:lnTo>
                      <a:pt x="900168" y="1992623"/>
                    </a:lnTo>
                    <a:cubicBezTo>
                      <a:pt x="900168" y="1987202"/>
                      <a:pt x="904563" y="1982807"/>
                      <a:pt x="909984" y="1982807"/>
                    </a:cubicBezTo>
                    <a:close/>
                    <a:moveTo>
                      <a:pt x="497087" y="1926567"/>
                    </a:moveTo>
                    <a:cubicBezTo>
                      <a:pt x="502508" y="1926567"/>
                      <a:pt x="506903" y="1930962"/>
                      <a:pt x="506903" y="1936383"/>
                    </a:cubicBezTo>
                    <a:lnTo>
                      <a:pt x="506903" y="2362503"/>
                    </a:lnTo>
                    <a:lnTo>
                      <a:pt x="531580" y="2367485"/>
                    </a:lnTo>
                    <a:cubicBezTo>
                      <a:pt x="563385" y="2380937"/>
                      <a:pt x="585702" y="2412430"/>
                      <a:pt x="585702" y="2449136"/>
                    </a:cubicBezTo>
                    <a:lnTo>
                      <a:pt x="585702" y="2815710"/>
                    </a:lnTo>
                    <a:cubicBezTo>
                      <a:pt x="585702" y="2852416"/>
                      <a:pt x="563385" y="2883909"/>
                      <a:pt x="531580" y="2897361"/>
                    </a:cubicBezTo>
                    <a:lnTo>
                      <a:pt x="506903" y="2902343"/>
                    </a:lnTo>
                    <a:lnTo>
                      <a:pt x="506903" y="3225522"/>
                    </a:lnTo>
                    <a:cubicBezTo>
                      <a:pt x="506903" y="3230943"/>
                      <a:pt x="502508" y="3235338"/>
                      <a:pt x="497087" y="3235338"/>
                    </a:cubicBezTo>
                    <a:cubicBezTo>
                      <a:pt x="491666" y="3235338"/>
                      <a:pt x="487271" y="3230943"/>
                      <a:pt x="487271" y="3225522"/>
                    </a:cubicBezTo>
                    <a:lnTo>
                      <a:pt x="487271" y="2902343"/>
                    </a:lnTo>
                    <a:lnTo>
                      <a:pt x="462594" y="2897361"/>
                    </a:lnTo>
                    <a:cubicBezTo>
                      <a:pt x="430788" y="2883909"/>
                      <a:pt x="408472" y="2852416"/>
                      <a:pt x="408472" y="2815710"/>
                    </a:cubicBezTo>
                    <a:lnTo>
                      <a:pt x="408472" y="2449136"/>
                    </a:lnTo>
                    <a:cubicBezTo>
                      <a:pt x="408472" y="2412430"/>
                      <a:pt x="430788" y="2380937"/>
                      <a:pt x="462594" y="2367485"/>
                    </a:cubicBezTo>
                    <a:lnTo>
                      <a:pt x="487271" y="2362503"/>
                    </a:lnTo>
                    <a:lnTo>
                      <a:pt x="487271" y="1936383"/>
                    </a:lnTo>
                    <a:cubicBezTo>
                      <a:pt x="487271" y="1930962"/>
                      <a:pt x="491666" y="1926567"/>
                      <a:pt x="497087" y="1926567"/>
                    </a:cubicBezTo>
                    <a:close/>
                    <a:moveTo>
                      <a:pt x="2606562" y="1886068"/>
                    </a:moveTo>
                    <a:cubicBezTo>
                      <a:pt x="2611983" y="1886068"/>
                      <a:pt x="2616378" y="1890463"/>
                      <a:pt x="2616378" y="1895884"/>
                    </a:cubicBezTo>
                    <a:lnTo>
                      <a:pt x="2616378" y="2322005"/>
                    </a:lnTo>
                    <a:lnTo>
                      <a:pt x="2641055" y="2326987"/>
                    </a:lnTo>
                    <a:cubicBezTo>
                      <a:pt x="2672860" y="2340439"/>
                      <a:pt x="2695177" y="2371932"/>
                      <a:pt x="2695177" y="2408638"/>
                    </a:cubicBezTo>
                    <a:lnTo>
                      <a:pt x="2695177" y="2491460"/>
                    </a:lnTo>
                    <a:cubicBezTo>
                      <a:pt x="2695177" y="2528166"/>
                      <a:pt x="2672860" y="2559659"/>
                      <a:pt x="2641055" y="2573111"/>
                    </a:cubicBezTo>
                    <a:lnTo>
                      <a:pt x="2616378" y="2578093"/>
                    </a:lnTo>
                    <a:lnTo>
                      <a:pt x="2616378" y="3185023"/>
                    </a:lnTo>
                    <a:cubicBezTo>
                      <a:pt x="2616378" y="3190444"/>
                      <a:pt x="2611983" y="3194839"/>
                      <a:pt x="2606562" y="3194839"/>
                    </a:cubicBezTo>
                    <a:cubicBezTo>
                      <a:pt x="2601141" y="3194839"/>
                      <a:pt x="2596746" y="3190444"/>
                      <a:pt x="2596746" y="3185023"/>
                    </a:cubicBezTo>
                    <a:lnTo>
                      <a:pt x="2596746" y="2578093"/>
                    </a:lnTo>
                    <a:lnTo>
                      <a:pt x="2572069" y="2573111"/>
                    </a:lnTo>
                    <a:cubicBezTo>
                      <a:pt x="2540264" y="2559659"/>
                      <a:pt x="2517947" y="2528166"/>
                      <a:pt x="2517947" y="2491460"/>
                    </a:cubicBezTo>
                    <a:lnTo>
                      <a:pt x="2517947" y="2408638"/>
                    </a:lnTo>
                    <a:cubicBezTo>
                      <a:pt x="2517947" y="2371932"/>
                      <a:pt x="2540264" y="2340439"/>
                      <a:pt x="2572069" y="2326987"/>
                    </a:cubicBezTo>
                    <a:lnTo>
                      <a:pt x="2596746" y="2322005"/>
                    </a:lnTo>
                    <a:lnTo>
                      <a:pt x="2596746" y="1895884"/>
                    </a:lnTo>
                    <a:cubicBezTo>
                      <a:pt x="2596746" y="1890463"/>
                      <a:pt x="2601141" y="1886068"/>
                      <a:pt x="2606562" y="1886068"/>
                    </a:cubicBezTo>
                    <a:close/>
                    <a:moveTo>
                      <a:pt x="2840476" y="1806142"/>
                    </a:moveTo>
                    <a:cubicBezTo>
                      <a:pt x="2845897" y="1806142"/>
                      <a:pt x="2850292" y="1810537"/>
                      <a:pt x="2850292" y="1815958"/>
                    </a:cubicBezTo>
                    <a:lnTo>
                      <a:pt x="2850292" y="1980325"/>
                    </a:lnTo>
                    <a:lnTo>
                      <a:pt x="2874969" y="1985307"/>
                    </a:lnTo>
                    <a:cubicBezTo>
                      <a:pt x="2906774" y="1998759"/>
                      <a:pt x="2929091" y="2030252"/>
                      <a:pt x="2929091" y="2066958"/>
                    </a:cubicBezTo>
                    <a:lnTo>
                      <a:pt x="2929091" y="2173279"/>
                    </a:lnTo>
                    <a:cubicBezTo>
                      <a:pt x="2929091" y="2209985"/>
                      <a:pt x="2906774" y="2241478"/>
                      <a:pt x="2874969" y="2254930"/>
                    </a:cubicBezTo>
                    <a:lnTo>
                      <a:pt x="2850292" y="2259912"/>
                    </a:lnTo>
                    <a:lnTo>
                      <a:pt x="2850292" y="2581589"/>
                    </a:lnTo>
                    <a:cubicBezTo>
                      <a:pt x="2850292" y="2587010"/>
                      <a:pt x="2845897" y="2591405"/>
                      <a:pt x="2840476" y="2591405"/>
                    </a:cubicBezTo>
                    <a:cubicBezTo>
                      <a:pt x="2835055" y="2591405"/>
                      <a:pt x="2830660" y="2587010"/>
                      <a:pt x="2830660" y="2581589"/>
                    </a:cubicBezTo>
                    <a:lnTo>
                      <a:pt x="2830660" y="2259912"/>
                    </a:lnTo>
                    <a:lnTo>
                      <a:pt x="2805983" y="2254930"/>
                    </a:lnTo>
                    <a:cubicBezTo>
                      <a:pt x="2774178" y="2241478"/>
                      <a:pt x="2751861" y="2209985"/>
                      <a:pt x="2751861" y="2173279"/>
                    </a:cubicBezTo>
                    <a:lnTo>
                      <a:pt x="2751861" y="2066958"/>
                    </a:lnTo>
                    <a:cubicBezTo>
                      <a:pt x="2751861" y="2030252"/>
                      <a:pt x="2774178" y="1998759"/>
                      <a:pt x="2805983" y="1985307"/>
                    </a:cubicBezTo>
                    <a:lnTo>
                      <a:pt x="2830660" y="1980325"/>
                    </a:lnTo>
                    <a:lnTo>
                      <a:pt x="2830660" y="1815958"/>
                    </a:lnTo>
                    <a:cubicBezTo>
                      <a:pt x="2830660" y="1810537"/>
                      <a:pt x="2835055" y="1806142"/>
                      <a:pt x="2840476" y="1806142"/>
                    </a:cubicBezTo>
                    <a:close/>
                    <a:moveTo>
                      <a:pt x="1992724" y="1794812"/>
                    </a:moveTo>
                    <a:cubicBezTo>
                      <a:pt x="1998145" y="1794812"/>
                      <a:pt x="2002540" y="1799207"/>
                      <a:pt x="2002540" y="1804628"/>
                    </a:cubicBezTo>
                    <a:lnTo>
                      <a:pt x="2002540" y="1853399"/>
                    </a:lnTo>
                    <a:lnTo>
                      <a:pt x="2027217" y="1858381"/>
                    </a:lnTo>
                    <a:cubicBezTo>
                      <a:pt x="2059022" y="1871833"/>
                      <a:pt x="2081339" y="1903326"/>
                      <a:pt x="2081339" y="1940032"/>
                    </a:cubicBezTo>
                    <a:lnTo>
                      <a:pt x="2081339" y="2324137"/>
                    </a:lnTo>
                    <a:cubicBezTo>
                      <a:pt x="2081339" y="2360843"/>
                      <a:pt x="2059022" y="2392336"/>
                      <a:pt x="2027217" y="2405788"/>
                    </a:cubicBezTo>
                    <a:lnTo>
                      <a:pt x="2002540" y="2410770"/>
                    </a:lnTo>
                    <a:lnTo>
                      <a:pt x="2002540" y="2570259"/>
                    </a:lnTo>
                    <a:cubicBezTo>
                      <a:pt x="2002540" y="2575680"/>
                      <a:pt x="1998145" y="2580075"/>
                      <a:pt x="1992724" y="2580075"/>
                    </a:cubicBezTo>
                    <a:cubicBezTo>
                      <a:pt x="1987303" y="2580075"/>
                      <a:pt x="1982908" y="2575680"/>
                      <a:pt x="1982908" y="2570259"/>
                    </a:cubicBezTo>
                    <a:lnTo>
                      <a:pt x="1982908" y="2410770"/>
                    </a:lnTo>
                    <a:lnTo>
                      <a:pt x="1958231" y="2405788"/>
                    </a:lnTo>
                    <a:cubicBezTo>
                      <a:pt x="1926425" y="2392336"/>
                      <a:pt x="1904109" y="2360843"/>
                      <a:pt x="1904109" y="2324137"/>
                    </a:cubicBezTo>
                    <a:lnTo>
                      <a:pt x="1904109" y="1940032"/>
                    </a:lnTo>
                    <a:cubicBezTo>
                      <a:pt x="1904109" y="1903326"/>
                      <a:pt x="1926425" y="1871833"/>
                      <a:pt x="1958231" y="1858381"/>
                    </a:cubicBezTo>
                    <a:lnTo>
                      <a:pt x="1982908" y="1853399"/>
                    </a:lnTo>
                    <a:lnTo>
                      <a:pt x="1982908" y="1804628"/>
                    </a:lnTo>
                    <a:cubicBezTo>
                      <a:pt x="1982908" y="1799207"/>
                      <a:pt x="1987303" y="1794812"/>
                      <a:pt x="1992724" y="1794812"/>
                    </a:cubicBezTo>
                    <a:close/>
                    <a:moveTo>
                      <a:pt x="2403979" y="1390802"/>
                    </a:moveTo>
                    <a:cubicBezTo>
                      <a:pt x="2409400" y="1390802"/>
                      <a:pt x="2413795" y="1395197"/>
                      <a:pt x="2413795" y="1400618"/>
                    </a:cubicBezTo>
                    <a:lnTo>
                      <a:pt x="2413795" y="1851600"/>
                    </a:lnTo>
                    <a:lnTo>
                      <a:pt x="2438472" y="1856582"/>
                    </a:lnTo>
                    <a:cubicBezTo>
                      <a:pt x="2470277" y="1870034"/>
                      <a:pt x="2492594" y="1901527"/>
                      <a:pt x="2492594" y="1938233"/>
                    </a:cubicBezTo>
                    <a:lnTo>
                      <a:pt x="2492594" y="2495078"/>
                    </a:lnTo>
                    <a:cubicBezTo>
                      <a:pt x="2492594" y="2531784"/>
                      <a:pt x="2470277" y="2563277"/>
                      <a:pt x="2438472" y="2576729"/>
                    </a:cubicBezTo>
                    <a:lnTo>
                      <a:pt x="2413795" y="2581711"/>
                    </a:lnTo>
                    <a:lnTo>
                      <a:pt x="2413795" y="2764739"/>
                    </a:lnTo>
                    <a:cubicBezTo>
                      <a:pt x="2413795" y="2770160"/>
                      <a:pt x="2409400" y="2774555"/>
                      <a:pt x="2403979" y="2774555"/>
                    </a:cubicBezTo>
                    <a:cubicBezTo>
                      <a:pt x="2398558" y="2774555"/>
                      <a:pt x="2394163" y="2770160"/>
                      <a:pt x="2394163" y="2764739"/>
                    </a:cubicBezTo>
                    <a:lnTo>
                      <a:pt x="2394163" y="2581711"/>
                    </a:lnTo>
                    <a:lnTo>
                      <a:pt x="2369486" y="2576729"/>
                    </a:lnTo>
                    <a:cubicBezTo>
                      <a:pt x="2337681" y="2563277"/>
                      <a:pt x="2315364" y="2531784"/>
                      <a:pt x="2315364" y="2495078"/>
                    </a:cubicBezTo>
                    <a:lnTo>
                      <a:pt x="2315364" y="1938233"/>
                    </a:lnTo>
                    <a:cubicBezTo>
                      <a:pt x="2315364" y="1901527"/>
                      <a:pt x="2337681" y="1870034"/>
                      <a:pt x="2369486" y="1856582"/>
                    </a:cubicBezTo>
                    <a:lnTo>
                      <a:pt x="2394163" y="1851600"/>
                    </a:lnTo>
                    <a:lnTo>
                      <a:pt x="2394163" y="1400618"/>
                    </a:lnTo>
                    <a:cubicBezTo>
                      <a:pt x="2394163" y="1395197"/>
                      <a:pt x="2398558" y="1390802"/>
                      <a:pt x="2403979" y="1390802"/>
                    </a:cubicBezTo>
                    <a:close/>
                    <a:moveTo>
                      <a:pt x="3254626" y="660517"/>
                    </a:moveTo>
                    <a:cubicBezTo>
                      <a:pt x="3260047" y="660517"/>
                      <a:pt x="3264442" y="664912"/>
                      <a:pt x="3264442" y="670333"/>
                    </a:cubicBezTo>
                    <a:lnTo>
                      <a:pt x="3264442" y="834700"/>
                    </a:lnTo>
                    <a:lnTo>
                      <a:pt x="3289119" y="839682"/>
                    </a:lnTo>
                    <a:cubicBezTo>
                      <a:pt x="3320924" y="853134"/>
                      <a:pt x="3343241" y="884627"/>
                      <a:pt x="3343241" y="921333"/>
                    </a:cubicBezTo>
                    <a:lnTo>
                      <a:pt x="3343241" y="1022759"/>
                    </a:lnTo>
                    <a:cubicBezTo>
                      <a:pt x="3343241" y="1059465"/>
                      <a:pt x="3320924" y="1090958"/>
                      <a:pt x="3289119" y="1104410"/>
                    </a:cubicBezTo>
                    <a:lnTo>
                      <a:pt x="3264442" y="1109392"/>
                    </a:lnTo>
                    <a:lnTo>
                      <a:pt x="3264442" y="1435964"/>
                    </a:lnTo>
                    <a:cubicBezTo>
                      <a:pt x="3264442" y="1441385"/>
                      <a:pt x="3260047" y="1445780"/>
                      <a:pt x="3254626" y="1445780"/>
                    </a:cubicBezTo>
                    <a:cubicBezTo>
                      <a:pt x="3249205" y="1445780"/>
                      <a:pt x="3244810" y="1441385"/>
                      <a:pt x="3244810" y="1435964"/>
                    </a:cubicBezTo>
                    <a:lnTo>
                      <a:pt x="3244810" y="1109392"/>
                    </a:lnTo>
                    <a:lnTo>
                      <a:pt x="3220133" y="1104410"/>
                    </a:lnTo>
                    <a:cubicBezTo>
                      <a:pt x="3188328" y="1090958"/>
                      <a:pt x="3166011" y="1059465"/>
                      <a:pt x="3166011" y="1022759"/>
                    </a:cubicBezTo>
                    <a:lnTo>
                      <a:pt x="3166011" y="921333"/>
                    </a:lnTo>
                    <a:cubicBezTo>
                      <a:pt x="3166011" y="884627"/>
                      <a:pt x="3188328" y="853134"/>
                      <a:pt x="3220133" y="839682"/>
                    </a:cubicBezTo>
                    <a:lnTo>
                      <a:pt x="3244810" y="834700"/>
                    </a:lnTo>
                    <a:lnTo>
                      <a:pt x="3244810" y="670333"/>
                    </a:lnTo>
                    <a:cubicBezTo>
                      <a:pt x="3244810" y="664912"/>
                      <a:pt x="3249205" y="660517"/>
                      <a:pt x="3254626" y="660517"/>
                    </a:cubicBezTo>
                    <a:close/>
                    <a:moveTo>
                      <a:pt x="3458276" y="571537"/>
                    </a:moveTo>
                    <a:cubicBezTo>
                      <a:pt x="3463697" y="571537"/>
                      <a:pt x="3468092" y="575932"/>
                      <a:pt x="3468092" y="581353"/>
                    </a:cubicBezTo>
                    <a:lnTo>
                      <a:pt x="3468092" y="1007473"/>
                    </a:lnTo>
                    <a:lnTo>
                      <a:pt x="3492769" y="1012455"/>
                    </a:lnTo>
                    <a:cubicBezTo>
                      <a:pt x="3524574" y="1025907"/>
                      <a:pt x="3546891" y="1057400"/>
                      <a:pt x="3546891" y="1094106"/>
                    </a:cubicBezTo>
                    <a:lnTo>
                      <a:pt x="3546891" y="1357738"/>
                    </a:lnTo>
                    <a:cubicBezTo>
                      <a:pt x="3546891" y="1394444"/>
                      <a:pt x="3524574" y="1425937"/>
                      <a:pt x="3492769" y="1439389"/>
                    </a:cubicBezTo>
                    <a:lnTo>
                      <a:pt x="3468092" y="1444371"/>
                    </a:lnTo>
                    <a:lnTo>
                      <a:pt x="3468092" y="1870492"/>
                    </a:lnTo>
                    <a:cubicBezTo>
                      <a:pt x="3468092" y="1875913"/>
                      <a:pt x="3463697" y="1880308"/>
                      <a:pt x="3458276" y="1880308"/>
                    </a:cubicBezTo>
                    <a:cubicBezTo>
                      <a:pt x="3452855" y="1880308"/>
                      <a:pt x="3448460" y="1875913"/>
                      <a:pt x="3448460" y="1870492"/>
                    </a:cubicBezTo>
                    <a:lnTo>
                      <a:pt x="3448460" y="1444371"/>
                    </a:lnTo>
                    <a:lnTo>
                      <a:pt x="3423783" y="1439389"/>
                    </a:lnTo>
                    <a:cubicBezTo>
                      <a:pt x="3391978" y="1425937"/>
                      <a:pt x="3369661" y="1394444"/>
                      <a:pt x="3369661" y="1357738"/>
                    </a:cubicBezTo>
                    <a:lnTo>
                      <a:pt x="3369661" y="1094106"/>
                    </a:lnTo>
                    <a:cubicBezTo>
                      <a:pt x="3369661" y="1057400"/>
                      <a:pt x="3391978" y="1025907"/>
                      <a:pt x="3423783" y="1012455"/>
                    </a:cubicBezTo>
                    <a:lnTo>
                      <a:pt x="3448460" y="1007473"/>
                    </a:lnTo>
                    <a:lnTo>
                      <a:pt x="3448460" y="581353"/>
                    </a:lnTo>
                    <a:cubicBezTo>
                      <a:pt x="3448460" y="575932"/>
                      <a:pt x="3452855" y="571537"/>
                      <a:pt x="3458276" y="571537"/>
                    </a:cubicBezTo>
                    <a:close/>
                    <a:moveTo>
                      <a:pt x="4109645" y="336530"/>
                    </a:moveTo>
                    <a:cubicBezTo>
                      <a:pt x="4115066" y="336530"/>
                      <a:pt x="4119461" y="340925"/>
                      <a:pt x="4119461" y="346346"/>
                    </a:cubicBezTo>
                    <a:lnTo>
                      <a:pt x="4119461" y="395117"/>
                    </a:lnTo>
                    <a:lnTo>
                      <a:pt x="4144138" y="400099"/>
                    </a:lnTo>
                    <a:cubicBezTo>
                      <a:pt x="4175943" y="413551"/>
                      <a:pt x="4198260" y="445044"/>
                      <a:pt x="4198260" y="481750"/>
                    </a:cubicBezTo>
                    <a:lnTo>
                      <a:pt x="4198260" y="745382"/>
                    </a:lnTo>
                    <a:cubicBezTo>
                      <a:pt x="4198260" y="782088"/>
                      <a:pt x="4175943" y="813581"/>
                      <a:pt x="4144138" y="827033"/>
                    </a:cubicBezTo>
                    <a:lnTo>
                      <a:pt x="4119461" y="832015"/>
                    </a:lnTo>
                    <a:lnTo>
                      <a:pt x="4119461" y="1111977"/>
                    </a:lnTo>
                    <a:cubicBezTo>
                      <a:pt x="4119461" y="1117398"/>
                      <a:pt x="4115066" y="1121793"/>
                      <a:pt x="4109645" y="1121793"/>
                    </a:cubicBezTo>
                    <a:cubicBezTo>
                      <a:pt x="4104224" y="1121793"/>
                      <a:pt x="4099829" y="1117398"/>
                      <a:pt x="4099829" y="1111977"/>
                    </a:cubicBezTo>
                    <a:lnTo>
                      <a:pt x="4099829" y="832015"/>
                    </a:lnTo>
                    <a:lnTo>
                      <a:pt x="4075152" y="827033"/>
                    </a:lnTo>
                    <a:cubicBezTo>
                      <a:pt x="4043347" y="813581"/>
                      <a:pt x="4021030" y="782088"/>
                      <a:pt x="4021030" y="745382"/>
                    </a:cubicBezTo>
                    <a:lnTo>
                      <a:pt x="4021030" y="481750"/>
                    </a:lnTo>
                    <a:cubicBezTo>
                      <a:pt x="4021030" y="445044"/>
                      <a:pt x="4043347" y="413551"/>
                      <a:pt x="4075152" y="400099"/>
                    </a:cubicBezTo>
                    <a:lnTo>
                      <a:pt x="4099829" y="395117"/>
                    </a:lnTo>
                    <a:lnTo>
                      <a:pt x="4099829" y="346346"/>
                    </a:lnTo>
                    <a:cubicBezTo>
                      <a:pt x="4099829" y="340925"/>
                      <a:pt x="4104224" y="336530"/>
                      <a:pt x="4109645" y="336530"/>
                    </a:cubicBezTo>
                    <a:close/>
                    <a:moveTo>
                      <a:pt x="4332492" y="75971"/>
                    </a:moveTo>
                    <a:cubicBezTo>
                      <a:pt x="4337913" y="75971"/>
                      <a:pt x="4342308" y="80366"/>
                      <a:pt x="4342308" y="85787"/>
                    </a:cubicBezTo>
                    <a:lnTo>
                      <a:pt x="4342308" y="536770"/>
                    </a:lnTo>
                    <a:lnTo>
                      <a:pt x="4366985" y="541752"/>
                    </a:lnTo>
                    <a:cubicBezTo>
                      <a:pt x="4398790" y="555204"/>
                      <a:pt x="4421107" y="586697"/>
                      <a:pt x="4421107" y="623403"/>
                    </a:cubicBezTo>
                    <a:lnTo>
                      <a:pt x="4421107" y="881423"/>
                    </a:lnTo>
                    <a:cubicBezTo>
                      <a:pt x="4421107" y="918129"/>
                      <a:pt x="4398790" y="949622"/>
                      <a:pt x="4366985" y="963074"/>
                    </a:cubicBezTo>
                    <a:lnTo>
                      <a:pt x="4342308" y="968056"/>
                    </a:lnTo>
                    <a:lnTo>
                      <a:pt x="4342308" y="1449908"/>
                    </a:lnTo>
                    <a:cubicBezTo>
                      <a:pt x="4342308" y="1455329"/>
                      <a:pt x="4337913" y="1459724"/>
                      <a:pt x="4332492" y="1459724"/>
                    </a:cubicBezTo>
                    <a:cubicBezTo>
                      <a:pt x="4327071" y="1459724"/>
                      <a:pt x="4322676" y="1455329"/>
                      <a:pt x="4322676" y="1449908"/>
                    </a:cubicBezTo>
                    <a:lnTo>
                      <a:pt x="4322676" y="968056"/>
                    </a:lnTo>
                    <a:lnTo>
                      <a:pt x="4297999" y="963074"/>
                    </a:lnTo>
                    <a:cubicBezTo>
                      <a:pt x="4266194" y="949622"/>
                      <a:pt x="4243877" y="918129"/>
                      <a:pt x="4243877" y="881423"/>
                    </a:cubicBezTo>
                    <a:lnTo>
                      <a:pt x="4243877" y="623403"/>
                    </a:lnTo>
                    <a:cubicBezTo>
                      <a:pt x="4243877" y="586697"/>
                      <a:pt x="4266194" y="555204"/>
                      <a:pt x="4297999" y="541752"/>
                    </a:cubicBezTo>
                    <a:lnTo>
                      <a:pt x="4322676" y="536770"/>
                    </a:lnTo>
                    <a:lnTo>
                      <a:pt x="4322676" y="85787"/>
                    </a:lnTo>
                    <a:cubicBezTo>
                      <a:pt x="4322676" y="80366"/>
                      <a:pt x="4327071" y="75971"/>
                      <a:pt x="4332492" y="75971"/>
                    </a:cubicBezTo>
                    <a:close/>
                    <a:moveTo>
                      <a:pt x="4747323" y="75282"/>
                    </a:moveTo>
                    <a:cubicBezTo>
                      <a:pt x="4752744" y="75282"/>
                      <a:pt x="4757139" y="79677"/>
                      <a:pt x="4757139" y="85098"/>
                    </a:cubicBezTo>
                    <a:lnTo>
                      <a:pt x="4757139" y="133870"/>
                    </a:lnTo>
                    <a:lnTo>
                      <a:pt x="4781816" y="138852"/>
                    </a:lnTo>
                    <a:cubicBezTo>
                      <a:pt x="4813621" y="152304"/>
                      <a:pt x="4835938" y="183797"/>
                      <a:pt x="4835938" y="220503"/>
                    </a:cubicBezTo>
                    <a:lnTo>
                      <a:pt x="4835938" y="634233"/>
                    </a:lnTo>
                    <a:cubicBezTo>
                      <a:pt x="4835938" y="670939"/>
                      <a:pt x="4813621" y="702432"/>
                      <a:pt x="4781816" y="715884"/>
                    </a:cubicBezTo>
                    <a:lnTo>
                      <a:pt x="4757139" y="720866"/>
                    </a:lnTo>
                    <a:lnTo>
                      <a:pt x="4757139" y="850729"/>
                    </a:lnTo>
                    <a:cubicBezTo>
                      <a:pt x="4757139" y="856150"/>
                      <a:pt x="4752744" y="860545"/>
                      <a:pt x="4747323" y="860545"/>
                    </a:cubicBezTo>
                    <a:cubicBezTo>
                      <a:pt x="4741902" y="860545"/>
                      <a:pt x="4737507" y="856150"/>
                      <a:pt x="4737507" y="850729"/>
                    </a:cubicBezTo>
                    <a:lnTo>
                      <a:pt x="4737507" y="720866"/>
                    </a:lnTo>
                    <a:lnTo>
                      <a:pt x="4712830" y="715884"/>
                    </a:lnTo>
                    <a:cubicBezTo>
                      <a:pt x="4681025" y="702432"/>
                      <a:pt x="4658708" y="670939"/>
                      <a:pt x="4658708" y="634233"/>
                    </a:cubicBezTo>
                    <a:lnTo>
                      <a:pt x="4658708" y="220503"/>
                    </a:lnTo>
                    <a:cubicBezTo>
                      <a:pt x="4658708" y="183797"/>
                      <a:pt x="4681025" y="152304"/>
                      <a:pt x="4712830" y="138852"/>
                    </a:cubicBezTo>
                    <a:lnTo>
                      <a:pt x="4737507" y="133870"/>
                    </a:lnTo>
                    <a:lnTo>
                      <a:pt x="4737507" y="85098"/>
                    </a:lnTo>
                    <a:cubicBezTo>
                      <a:pt x="4737507" y="79677"/>
                      <a:pt x="4741902" y="75282"/>
                      <a:pt x="4747323" y="75282"/>
                    </a:cubicBezTo>
                    <a:close/>
                    <a:moveTo>
                      <a:pt x="3905560" y="53233"/>
                    </a:moveTo>
                    <a:cubicBezTo>
                      <a:pt x="3910981" y="53233"/>
                      <a:pt x="3915376" y="57628"/>
                      <a:pt x="3915376" y="63049"/>
                    </a:cubicBezTo>
                    <a:lnTo>
                      <a:pt x="3915376" y="489169"/>
                    </a:lnTo>
                    <a:lnTo>
                      <a:pt x="3940053" y="494151"/>
                    </a:lnTo>
                    <a:cubicBezTo>
                      <a:pt x="3971858" y="507603"/>
                      <a:pt x="3994175" y="539096"/>
                      <a:pt x="3994175" y="575802"/>
                    </a:cubicBezTo>
                    <a:lnTo>
                      <a:pt x="3994175" y="839434"/>
                    </a:lnTo>
                    <a:cubicBezTo>
                      <a:pt x="3994175" y="876140"/>
                      <a:pt x="3971858" y="907633"/>
                      <a:pt x="3940053" y="921085"/>
                    </a:cubicBezTo>
                    <a:lnTo>
                      <a:pt x="3915376" y="926067"/>
                    </a:lnTo>
                    <a:lnTo>
                      <a:pt x="3915376" y="1352188"/>
                    </a:lnTo>
                    <a:cubicBezTo>
                      <a:pt x="3915376" y="1357609"/>
                      <a:pt x="3910981" y="1362004"/>
                      <a:pt x="3905560" y="1362004"/>
                    </a:cubicBezTo>
                    <a:cubicBezTo>
                      <a:pt x="3900139" y="1362004"/>
                      <a:pt x="3895744" y="1357609"/>
                      <a:pt x="3895744" y="1352188"/>
                    </a:cubicBezTo>
                    <a:lnTo>
                      <a:pt x="3895744" y="926067"/>
                    </a:lnTo>
                    <a:lnTo>
                      <a:pt x="3871067" y="921085"/>
                    </a:lnTo>
                    <a:cubicBezTo>
                      <a:pt x="3839262" y="907633"/>
                      <a:pt x="3816945" y="876140"/>
                      <a:pt x="3816945" y="839434"/>
                    </a:cubicBezTo>
                    <a:lnTo>
                      <a:pt x="3816945" y="575802"/>
                    </a:lnTo>
                    <a:cubicBezTo>
                      <a:pt x="3816945" y="539096"/>
                      <a:pt x="3839262" y="507603"/>
                      <a:pt x="3871067" y="494151"/>
                    </a:cubicBezTo>
                    <a:lnTo>
                      <a:pt x="3895744" y="489169"/>
                    </a:lnTo>
                    <a:lnTo>
                      <a:pt x="3895744" y="63049"/>
                    </a:lnTo>
                    <a:cubicBezTo>
                      <a:pt x="3895744" y="57628"/>
                      <a:pt x="3900139" y="53233"/>
                      <a:pt x="3905560" y="53233"/>
                    </a:cubicBezTo>
                    <a:close/>
                    <a:moveTo>
                      <a:pt x="4973990" y="0"/>
                    </a:moveTo>
                    <a:cubicBezTo>
                      <a:pt x="4979411" y="0"/>
                      <a:pt x="4983806" y="4395"/>
                      <a:pt x="4983806" y="9816"/>
                    </a:cubicBezTo>
                    <a:lnTo>
                      <a:pt x="4983806" y="58588"/>
                    </a:lnTo>
                    <a:lnTo>
                      <a:pt x="5008483" y="63570"/>
                    </a:lnTo>
                    <a:cubicBezTo>
                      <a:pt x="5040288" y="77022"/>
                      <a:pt x="5062605" y="108515"/>
                      <a:pt x="5062605" y="145221"/>
                    </a:cubicBezTo>
                    <a:lnTo>
                      <a:pt x="5062605" y="408854"/>
                    </a:lnTo>
                    <a:cubicBezTo>
                      <a:pt x="5062605" y="445560"/>
                      <a:pt x="5040288" y="477053"/>
                      <a:pt x="5008483" y="490505"/>
                    </a:cubicBezTo>
                    <a:lnTo>
                      <a:pt x="4983806" y="495487"/>
                    </a:lnTo>
                    <a:lnTo>
                      <a:pt x="4983806" y="775447"/>
                    </a:lnTo>
                    <a:cubicBezTo>
                      <a:pt x="4983806" y="780868"/>
                      <a:pt x="4979411" y="785263"/>
                      <a:pt x="4973990" y="785263"/>
                    </a:cubicBezTo>
                    <a:cubicBezTo>
                      <a:pt x="4968569" y="785263"/>
                      <a:pt x="4964174" y="780868"/>
                      <a:pt x="4964174" y="775447"/>
                    </a:cubicBezTo>
                    <a:lnTo>
                      <a:pt x="4964174" y="495487"/>
                    </a:lnTo>
                    <a:lnTo>
                      <a:pt x="4939497" y="490505"/>
                    </a:lnTo>
                    <a:cubicBezTo>
                      <a:pt x="4907692" y="477053"/>
                      <a:pt x="4885375" y="445560"/>
                      <a:pt x="4885375" y="408854"/>
                    </a:cubicBezTo>
                    <a:lnTo>
                      <a:pt x="4885375" y="145221"/>
                    </a:lnTo>
                    <a:cubicBezTo>
                      <a:pt x="4885375" y="108515"/>
                      <a:pt x="4907692" y="77022"/>
                      <a:pt x="4939497" y="63570"/>
                    </a:cubicBezTo>
                    <a:lnTo>
                      <a:pt x="4964174" y="58588"/>
                    </a:lnTo>
                    <a:lnTo>
                      <a:pt x="4964174" y="9816"/>
                    </a:lnTo>
                    <a:cubicBezTo>
                      <a:pt x="4964174" y="4395"/>
                      <a:pt x="4968569" y="0"/>
                      <a:pt x="4973990" y="0"/>
                    </a:cubicBez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ED73D-03F7-44A8-B635-1B0FB3A97193}"/>
                  </a:ext>
                </a:extLst>
              </p:cNvPr>
              <p:cNvGrpSpPr/>
              <p:nvPr/>
            </p:nvGrpSpPr>
            <p:grpSpPr>
              <a:xfrm>
                <a:off x="7639907" y="1289794"/>
                <a:ext cx="3768572" cy="5448182"/>
                <a:chOff x="605168" y="1966954"/>
                <a:chExt cx="3230663" cy="4670534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BECD11C1-1701-4C9F-84FC-649D407BC8E5}"/>
                    </a:ext>
                  </a:extLst>
                </p:cNvPr>
                <p:cNvGrpSpPr/>
                <p:nvPr/>
              </p:nvGrpSpPr>
              <p:grpSpPr>
                <a:xfrm>
                  <a:off x="605168" y="2390472"/>
                  <a:ext cx="2470023" cy="2468880"/>
                  <a:chOff x="605168" y="2390472"/>
                  <a:chExt cx="2470023" cy="2468880"/>
                </a:xfrm>
              </p:grpSpPr>
              <p:sp>
                <p:nvSpPr>
                  <p:cNvPr id="73" name="Rounded Rectangle 49">
                    <a:extLst>
                      <a:ext uri="{FF2B5EF4-FFF2-40B4-BE49-F238E27FC236}">
                        <a16:creationId xmlns:a16="http://schemas.microsoft.com/office/drawing/2014/main" id="{ABED0D77-885B-4403-8243-4A640ED5CFAE}"/>
                      </a:ext>
                    </a:extLst>
                  </p:cNvPr>
                  <p:cNvSpPr/>
                  <p:nvPr/>
                </p:nvSpPr>
                <p:spPr>
                  <a:xfrm>
                    <a:off x="605168" y="2390472"/>
                    <a:ext cx="2470023" cy="246888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8100000" scaled="1"/>
                    <a:tileRect/>
                  </a:gradFill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8100000" scaled="1"/>
                      <a:tileRect/>
                    </a:gradFill>
                  </a:ln>
                  <a:effectLst>
                    <a:outerShdw blurRad="50800" dist="50800" dir="5400000" algn="ctr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701"/>
                  </a:p>
                </p:txBody>
              </p: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F8ACE1F1-3744-4376-9FE9-7DD4B4DA65AA}"/>
                      </a:ext>
                    </a:extLst>
                  </p:cNvPr>
                  <p:cNvGrpSpPr/>
                  <p:nvPr/>
                </p:nvGrpSpPr>
                <p:grpSpPr>
                  <a:xfrm>
                    <a:off x="2156436" y="2516511"/>
                    <a:ext cx="188449" cy="1471350"/>
                    <a:chOff x="10641180" y="438150"/>
                    <a:chExt cx="247650" cy="1828800"/>
                  </a:xfrm>
                  <a:solidFill>
                    <a:schemeClr val="accent6"/>
                  </a:solidFill>
                </p:grpSpPr>
                <p:sp>
                  <p:nvSpPr>
                    <p:cNvPr id="102" name="Rectangle: Rounded Corners 101">
                      <a:extLst>
                        <a:ext uri="{FF2B5EF4-FFF2-40B4-BE49-F238E27FC236}">
                          <a16:creationId xmlns:a16="http://schemas.microsoft.com/office/drawing/2014/main" id="{7A4695B1-004B-4FB1-A09B-C37CAA8F2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438150"/>
                      <a:ext cx="27432" cy="18288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Rectangle: Rounded Corners 102">
                      <a:extLst>
                        <a:ext uri="{FF2B5EF4-FFF2-40B4-BE49-F238E27FC236}">
                          <a16:creationId xmlns:a16="http://schemas.microsoft.com/office/drawing/2014/main" id="{1041169F-5AFC-41BC-8DC7-B422FB2394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1044532"/>
                      <a:ext cx="247650" cy="97017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87877EE2-B224-4D12-B838-5F9DE614AF52}"/>
                      </a:ext>
                    </a:extLst>
                  </p:cNvPr>
                  <p:cNvGrpSpPr/>
                  <p:nvPr/>
                </p:nvGrpSpPr>
                <p:grpSpPr>
                  <a:xfrm>
                    <a:off x="2836648" y="2729428"/>
                    <a:ext cx="188449" cy="868539"/>
                    <a:chOff x="10641180" y="362514"/>
                    <a:chExt cx="247650" cy="1989158"/>
                  </a:xfrm>
                </p:grpSpPr>
                <p:sp>
                  <p:nvSpPr>
                    <p:cNvPr id="100" name="Rectangle: Rounded Corners 99">
                      <a:extLst>
                        <a:ext uri="{FF2B5EF4-FFF2-40B4-BE49-F238E27FC236}">
                          <a16:creationId xmlns:a16="http://schemas.microsoft.com/office/drawing/2014/main" id="{96300507-568B-430F-A303-E663670CB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362514"/>
                      <a:ext cx="27432" cy="198915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Rectangle: Rounded Corners 100">
                      <a:extLst>
                        <a:ext uri="{FF2B5EF4-FFF2-40B4-BE49-F238E27FC236}">
                          <a16:creationId xmlns:a16="http://schemas.microsoft.com/office/drawing/2014/main" id="{0E1C0DF6-7D90-418E-9133-3A1837DBF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494815"/>
                      <a:ext cx="247650" cy="1611559"/>
                    </a:xfrm>
                    <a:prstGeom prst="roundRect">
                      <a:avLst>
                        <a:gd name="adj" fmla="val 46154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04567A44-180D-4567-8E69-DE5363ADA6F5}"/>
                      </a:ext>
                    </a:extLst>
                  </p:cNvPr>
                  <p:cNvGrpSpPr/>
                  <p:nvPr/>
                </p:nvGrpSpPr>
                <p:grpSpPr>
                  <a:xfrm>
                    <a:off x="1264785" y="3442745"/>
                    <a:ext cx="188449" cy="1391622"/>
                    <a:chOff x="10630391" y="1182550"/>
                    <a:chExt cx="247650" cy="1828800"/>
                  </a:xfrm>
                </p:grpSpPr>
                <p:sp>
                  <p:nvSpPr>
                    <p:cNvPr id="98" name="Rectangle: Rounded Corners 97">
                      <a:extLst>
                        <a:ext uri="{FF2B5EF4-FFF2-40B4-BE49-F238E27FC236}">
                          <a16:creationId xmlns:a16="http://schemas.microsoft.com/office/drawing/2014/main" id="{7EA99068-D1E3-463A-A9C0-908879147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2133" y="1182550"/>
                      <a:ext cx="27432" cy="1828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40752424-1213-47CF-9FAD-5738AE9E8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30391" y="1455616"/>
                      <a:ext cx="247650" cy="72424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921859F4-F5D4-4A91-B280-D61D902D0990}"/>
                      </a:ext>
                    </a:extLst>
                  </p:cNvPr>
                  <p:cNvGrpSpPr/>
                  <p:nvPr/>
                </p:nvGrpSpPr>
                <p:grpSpPr>
                  <a:xfrm>
                    <a:off x="809042" y="3146914"/>
                    <a:ext cx="188449" cy="1391622"/>
                    <a:chOff x="10653055" y="438150"/>
                    <a:chExt cx="247650" cy="1828800"/>
                  </a:xfrm>
                  <a:solidFill>
                    <a:schemeClr val="accent6"/>
                  </a:solidFill>
                </p:grpSpPr>
                <p:sp>
                  <p:nvSpPr>
                    <p:cNvPr id="96" name="Rectangle: Rounded Corners 95">
                      <a:extLst>
                        <a:ext uri="{FF2B5EF4-FFF2-40B4-BE49-F238E27FC236}">
                          <a16:creationId xmlns:a16="http://schemas.microsoft.com/office/drawing/2014/main" id="{2E567407-CAF5-45AF-B268-A71D67671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438150"/>
                      <a:ext cx="27432" cy="18288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: Rounded Corners 96">
                      <a:extLst>
                        <a:ext uri="{FF2B5EF4-FFF2-40B4-BE49-F238E27FC236}">
                          <a16:creationId xmlns:a16="http://schemas.microsoft.com/office/drawing/2014/main" id="{D939B065-1369-45A1-A708-E7211F70B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3055" y="682991"/>
                      <a:ext cx="247650" cy="105667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9FF8B3B0-787E-4157-8C0D-F26EEC3CBA42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47" y="3597967"/>
                    <a:ext cx="188449" cy="834973"/>
                    <a:chOff x="10641180" y="500718"/>
                    <a:chExt cx="247650" cy="1097280"/>
                  </a:xfrm>
                  <a:solidFill>
                    <a:schemeClr val="accent6"/>
                  </a:solidFill>
                </p:grpSpPr>
                <p:sp>
                  <p:nvSpPr>
                    <p:cNvPr id="94" name="Rectangle: Rounded Corners 93">
                      <a:extLst>
                        <a:ext uri="{FF2B5EF4-FFF2-40B4-BE49-F238E27FC236}">
                          <a16:creationId xmlns:a16="http://schemas.microsoft.com/office/drawing/2014/main" id="{3A73FF64-5A7D-4D01-854E-96641E709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500718"/>
                      <a:ext cx="27432" cy="109728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: Rounded Corners 94">
                      <a:extLst>
                        <a:ext uri="{FF2B5EF4-FFF2-40B4-BE49-F238E27FC236}">
                          <a16:creationId xmlns:a16="http://schemas.microsoft.com/office/drawing/2014/main" id="{77F54D8E-CFA1-47E3-B295-32E49524B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741341"/>
                      <a:ext cx="247650" cy="616035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92E138A7-9205-447D-8213-8D4EE1ED03B0}"/>
                      </a:ext>
                    </a:extLst>
                  </p:cNvPr>
                  <p:cNvGrpSpPr/>
                  <p:nvPr/>
                </p:nvGrpSpPr>
                <p:grpSpPr>
                  <a:xfrm>
                    <a:off x="1481695" y="3354533"/>
                    <a:ext cx="188449" cy="834973"/>
                    <a:chOff x="10641180" y="500718"/>
                    <a:chExt cx="247650" cy="1097280"/>
                  </a:xfrm>
                </p:grpSpPr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54274ED2-C581-4E2E-857B-DD2874832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500718"/>
                      <a:ext cx="27432" cy="10972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: Rounded Corners 92">
                      <a:extLst>
                        <a:ext uri="{FF2B5EF4-FFF2-40B4-BE49-F238E27FC236}">
                          <a16:creationId xmlns:a16="http://schemas.microsoft.com/office/drawing/2014/main" id="{84A4EDE2-EEF5-4CFC-9647-247B24C0B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579815"/>
                      <a:ext cx="247650" cy="74412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0D276DE8-BDAA-4C99-98BC-7B18BF75A192}"/>
                      </a:ext>
                    </a:extLst>
                  </p:cNvPr>
                  <p:cNvGrpSpPr/>
                  <p:nvPr/>
                </p:nvGrpSpPr>
                <p:grpSpPr>
                  <a:xfrm>
                    <a:off x="1719147" y="2946096"/>
                    <a:ext cx="188449" cy="834973"/>
                    <a:chOff x="10641180" y="500718"/>
                    <a:chExt cx="247650" cy="1097280"/>
                  </a:xfrm>
                </p:grpSpPr>
                <p:sp>
                  <p:nvSpPr>
                    <p:cNvPr id="90" name="Rectangle: Rounded Corners 89">
                      <a:extLst>
                        <a:ext uri="{FF2B5EF4-FFF2-40B4-BE49-F238E27FC236}">
                          <a16:creationId xmlns:a16="http://schemas.microsoft.com/office/drawing/2014/main" id="{4E3D5A99-E1A2-49BB-83D4-AD6E018F5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500718"/>
                      <a:ext cx="27432" cy="10972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: Rounded Corners 90">
                      <a:extLst>
                        <a:ext uri="{FF2B5EF4-FFF2-40B4-BE49-F238E27FC236}">
                          <a16:creationId xmlns:a16="http://schemas.microsoft.com/office/drawing/2014/main" id="{FAA26B8E-A967-4BA1-8B8A-D351CE483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579815"/>
                      <a:ext cx="247650" cy="78437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4AB9ACF8-123D-40EC-B9EE-FA96E82789C2}"/>
                      </a:ext>
                    </a:extLst>
                  </p:cNvPr>
                  <p:cNvGrpSpPr/>
                  <p:nvPr/>
                </p:nvGrpSpPr>
                <p:grpSpPr>
                  <a:xfrm>
                    <a:off x="1943065" y="2729428"/>
                    <a:ext cx="188449" cy="834973"/>
                    <a:chOff x="10641180" y="500718"/>
                    <a:chExt cx="247650" cy="1097280"/>
                  </a:xfrm>
                  <a:solidFill>
                    <a:schemeClr val="accent6"/>
                  </a:solidFill>
                </p:grpSpPr>
                <p:sp>
                  <p:nvSpPr>
                    <p:cNvPr id="88" name="Rectangle: Rounded Corners 87">
                      <a:extLst>
                        <a:ext uri="{FF2B5EF4-FFF2-40B4-BE49-F238E27FC236}">
                          <a16:creationId xmlns:a16="http://schemas.microsoft.com/office/drawing/2014/main" id="{1FC3C693-C35A-4312-89AB-CA6FA7DC7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500718"/>
                      <a:ext cx="27432" cy="109728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BEEAF4B7-C0D4-4672-BF6A-00D673DD1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741341"/>
                      <a:ext cx="247650" cy="616035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CA7FCF85-AC3F-48F2-89D5-F27D5A61303F}"/>
                      </a:ext>
                    </a:extLst>
                  </p:cNvPr>
                  <p:cNvGrpSpPr/>
                  <p:nvPr/>
                </p:nvGrpSpPr>
                <p:grpSpPr>
                  <a:xfrm>
                    <a:off x="2620565" y="2958143"/>
                    <a:ext cx="188449" cy="834973"/>
                    <a:chOff x="10641180" y="500718"/>
                    <a:chExt cx="247650" cy="1097280"/>
                  </a:xfrm>
                </p:grpSpPr>
                <p:sp>
                  <p:nvSpPr>
                    <p:cNvPr id="86" name="Rectangle: Rounded Corners 85">
                      <a:extLst>
                        <a:ext uri="{FF2B5EF4-FFF2-40B4-BE49-F238E27FC236}">
                          <a16:creationId xmlns:a16="http://schemas.microsoft.com/office/drawing/2014/main" id="{5281B937-9B15-4BFA-A32D-D722A47311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500718"/>
                      <a:ext cx="27432" cy="10972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: Rounded Corners 86">
                      <a:extLst>
                        <a:ext uri="{FF2B5EF4-FFF2-40B4-BE49-F238E27FC236}">
                          <a16:creationId xmlns:a16="http://schemas.microsoft.com/office/drawing/2014/main" id="{A6DC4854-9E47-4537-BAD7-5EE7D125C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741341"/>
                      <a:ext cx="247650" cy="39621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8D976ED5-F4F2-4D80-8B51-5C864F6F473F}"/>
                      </a:ext>
                    </a:extLst>
                  </p:cNvPr>
                  <p:cNvGrpSpPr/>
                  <p:nvPr/>
                </p:nvGrpSpPr>
                <p:grpSpPr>
                  <a:xfrm>
                    <a:off x="2371844" y="3043129"/>
                    <a:ext cx="188449" cy="1391622"/>
                    <a:chOff x="10641180" y="438150"/>
                    <a:chExt cx="247650" cy="1828800"/>
                  </a:xfrm>
                </p:grpSpPr>
                <p:sp>
                  <p:nvSpPr>
                    <p:cNvPr id="84" name="Rectangle: Rounded Corners 83">
                      <a:extLst>
                        <a:ext uri="{FF2B5EF4-FFF2-40B4-BE49-F238E27FC236}">
                          <a16:creationId xmlns:a16="http://schemas.microsoft.com/office/drawing/2014/main" id="{B01E4B6B-3A0A-4802-A7B8-448ECCB76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51289" y="438150"/>
                      <a:ext cx="27432" cy="18288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: Rounded Corners 84">
                      <a:extLst>
                        <a:ext uri="{FF2B5EF4-FFF2-40B4-BE49-F238E27FC236}">
                          <a16:creationId xmlns:a16="http://schemas.microsoft.com/office/drawing/2014/main" id="{D4A090F2-4B8D-4BF7-BE41-FA079E05C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1180" y="1044533"/>
                      <a:ext cx="247650" cy="36338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72" name="Round Same Side Corner Rectangle 9">
                  <a:extLst>
                    <a:ext uri="{FF2B5EF4-FFF2-40B4-BE49-F238E27FC236}">
                      <a16:creationId xmlns:a16="http://schemas.microsoft.com/office/drawing/2014/main" id="{901451E4-15A4-4387-B3F5-F1F2AB84B8BC}"/>
                    </a:ext>
                  </a:extLst>
                </p:cNvPr>
                <p:cNvSpPr/>
                <p:nvPr/>
              </p:nvSpPr>
              <p:spPr>
                <a:xfrm rot="8594075">
                  <a:off x="936260" y="1966954"/>
                  <a:ext cx="2899571" cy="4670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349" h="4523596">
                      <a:moveTo>
                        <a:pt x="567373" y="3851649"/>
                      </a:moveTo>
                      <a:cubicBezTo>
                        <a:pt x="971771" y="4313801"/>
                        <a:pt x="1674249" y="4360621"/>
                        <a:pt x="2136401" y="3956223"/>
                      </a:cubicBezTo>
                      <a:cubicBezTo>
                        <a:pt x="2598554" y="3551825"/>
                        <a:pt x="2645373" y="2849347"/>
                        <a:pt x="2240976" y="2387195"/>
                      </a:cubicBezTo>
                      <a:cubicBezTo>
                        <a:pt x="1836578" y="1925042"/>
                        <a:pt x="1134100" y="1878223"/>
                        <a:pt x="671947" y="2282621"/>
                      </a:cubicBezTo>
                      <a:cubicBezTo>
                        <a:pt x="209795" y="2687018"/>
                        <a:pt x="162975" y="3389496"/>
                        <a:pt x="567373" y="3851649"/>
                      </a:cubicBezTo>
                      <a:close/>
                      <a:moveTo>
                        <a:pt x="347455" y="4044083"/>
                      </a:moveTo>
                      <a:cubicBezTo>
                        <a:pt x="-163221" y="3460474"/>
                        <a:pt x="-104097" y="2573380"/>
                        <a:pt x="479512" y="2062703"/>
                      </a:cubicBezTo>
                      <a:cubicBezTo>
                        <a:pt x="688143" y="1880145"/>
                        <a:pt x="935556" y="1770404"/>
                        <a:pt x="1190892" y="1732712"/>
                      </a:cubicBezTo>
                      <a:lnTo>
                        <a:pt x="1190892" y="228600"/>
                      </a:lnTo>
                      <a:cubicBezTo>
                        <a:pt x="1190892" y="102348"/>
                        <a:pt x="1293240" y="0"/>
                        <a:pt x="1419492" y="0"/>
                      </a:cubicBezTo>
                      <a:cubicBezTo>
                        <a:pt x="1545744" y="0"/>
                        <a:pt x="1648092" y="102348"/>
                        <a:pt x="1648092" y="228600"/>
                      </a:cubicBezTo>
                      <a:lnTo>
                        <a:pt x="1648092" y="1737288"/>
                      </a:lnTo>
                      <a:cubicBezTo>
                        <a:pt x="1952641" y="1790115"/>
                        <a:pt x="2241503" y="1944038"/>
                        <a:pt x="2460893" y="2194760"/>
                      </a:cubicBezTo>
                      <a:cubicBezTo>
                        <a:pt x="2971570" y="2778370"/>
                        <a:pt x="2912446" y="3665464"/>
                        <a:pt x="2328836" y="4176140"/>
                      </a:cubicBezTo>
                      <a:cubicBezTo>
                        <a:pt x="1745226" y="4686817"/>
                        <a:pt x="858132" y="4627693"/>
                        <a:pt x="347455" y="404408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  <a:tileRect/>
                </a:gradFill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8100000" scaled="1"/>
                    <a:tileRect/>
                  </a:gradFill>
                </a:ln>
                <a:effectLst>
                  <a:outerShdw blurRad="127000" dist="127000" dir="8100000" algn="tr" rotWithShape="0">
                    <a:prstClr val="black">
                      <a:alpha val="3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</p:grp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AB99ED0C-6379-46BC-A351-C4CCB66D122F}"/>
              </a:ext>
            </a:extLst>
          </p:cNvPr>
          <p:cNvSpPr txBox="1"/>
          <p:nvPr/>
        </p:nvSpPr>
        <p:spPr>
          <a:xfrm>
            <a:off x="1091132" y="1864929"/>
            <a:ext cx="5970038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Variables that affect companies’ health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615BFC-5390-4D2D-A39D-024357BAB1F5}"/>
              </a:ext>
            </a:extLst>
          </p:cNvPr>
          <p:cNvSpPr txBox="1"/>
          <p:nvPr/>
        </p:nvSpPr>
        <p:spPr>
          <a:xfrm>
            <a:off x="3184586" y="2750122"/>
            <a:ext cx="4930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Total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Total liabilities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Profits of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Dividend yield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BEAD0A-1B04-488F-8E3E-DE976168B34C}"/>
              </a:ext>
            </a:extLst>
          </p:cNvPr>
          <p:cNvSpPr txBox="1"/>
          <p:nvPr/>
        </p:nvSpPr>
        <p:spPr>
          <a:xfrm>
            <a:off x="3178516" y="4830816"/>
            <a:ext cx="493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Federal Interest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9DA51F-7C83-4515-B07E-696123714EC1}"/>
              </a:ext>
            </a:extLst>
          </p:cNvPr>
          <p:cNvSpPr txBox="1"/>
          <p:nvPr/>
        </p:nvSpPr>
        <p:spPr>
          <a:xfrm>
            <a:off x="1090754" y="4876984"/>
            <a:ext cx="1964143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External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54D1A9-24DB-4BFF-B6B9-B9C62BF15153}"/>
              </a:ext>
            </a:extLst>
          </p:cNvPr>
          <p:cNvSpPr txBox="1"/>
          <p:nvPr/>
        </p:nvSpPr>
        <p:spPr>
          <a:xfrm>
            <a:off x="1090754" y="3272952"/>
            <a:ext cx="139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Internal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0" name="Chevron 27">
            <a:extLst>
              <a:ext uri="{FF2B5EF4-FFF2-40B4-BE49-F238E27FC236}">
                <a16:creationId xmlns:a16="http://schemas.microsoft.com/office/drawing/2014/main" id="{DC4E3863-100A-4B97-B632-1BBBE23AC652}"/>
              </a:ext>
            </a:extLst>
          </p:cNvPr>
          <p:cNvSpPr/>
          <p:nvPr/>
        </p:nvSpPr>
        <p:spPr>
          <a:xfrm>
            <a:off x="2622118" y="3430026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Chevron 27">
            <a:extLst>
              <a:ext uri="{FF2B5EF4-FFF2-40B4-BE49-F238E27FC236}">
                <a16:creationId xmlns:a16="http://schemas.microsoft.com/office/drawing/2014/main" id="{0F74BD87-48FE-4ED4-AF12-F29275763893}"/>
              </a:ext>
            </a:extLst>
          </p:cNvPr>
          <p:cNvSpPr/>
          <p:nvPr/>
        </p:nvSpPr>
        <p:spPr>
          <a:xfrm>
            <a:off x="2627207" y="4961156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Oval 21">
            <a:extLst>
              <a:ext uri="{FF2B5EF4-FFF2-40B4-BE49-F238E27FC236}">
                <a16:creationId xmlns:a16="http://schemas.microsoft.com/office/drawing/2014/main" id="{03079A36-446B-446B-A8DE-BE6CA7674A01}"/>
              </a:ext>
            </a:extLst>
          </p:cNvPr>
          <p:cNvSpPr>
            <a:spLocks noChangeAspect="1"/>
          </p:cNvSpPr>
          <p:nvPr/>
        </p:nvSpPr>
        <p:spPr>
          <a:xfrm>
            <a:off x="9492412" y="5968555"/>
            <a:ext cx="320264" cy="3229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Rectangle 16">
            <a:extLst>
              <a:ext uri="{FF2B5EF4-FFF2-40B4-BE49-F238E27FC236}">
                <a16:creationId xmlns:a16="http://schemas.microsoft.com/office/drawing/2014/main" id="{4F4554C8-32E4-4136-88C4-713CCF21D64A}"/>
              </a:ext>
            </a:extLst>
          </p:cNvPr>
          <p:cNvSpPr/>
          <p:nvPr/>
        </p:nvSpPr>
        <p:spPr>
          <a:xfrm rot="2700000">
            <a:off x="8393182" y="5974247"/>
            <a:ext cx="217326" cy="31548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4206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ounded Rectangle 52">
            <a:extLst>
              <a:ext uri="{FF2B5EF4-FFF2-40B4-BE49-F238E27FC236}">
                <a16:creationId xmlns:a16="http://schemas.microsoft.com/office/drawing/2014/main" id="{98D1C33A-AD4D-4EA9-AA97-FF78F741F614}"/>
              </a:ext>
            </a:extLst>
          </p:cNvPr>
          <p:cNvSpPr/>
          <p:nvPr/>
        </p:nvSpPr>
        <p:spPr>
          <a:xfrm>
            <a:off x="8607348" y="3017135"/>
            <a:ext cx="2592000" cy="293593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ko-KR" sz="1600" b="1" dirty="0"/>
              <a:t>2009 - Present</a:t>
            </a:r>
            <a:endParaRPr lang="ko-KR" altLang="en-US" sz="1600" b="1" dirty="0"/>
          </a:p>
        </p:txBody>
      </p:sp>
      <p:sp>
        <p:nvSpPr>
          <p:cNvPr id="185" name="Rounded Rectangle 52">
            <a:extLst>
              <a:ext uri="{FF2B5EF4-FFF2-40B4-BE49-F238E27FC236}">
                <a16:creationId xmlns:a16="http://schemas.microsoft.com/office/drawing/2014/main" id="{92C25B91-9820-4CAA-AF83-1EF656D828FD}"/>
              </a:ext>
            </a:extLst>
          </p:cNvPr>
          <p:cNvSpPr/>
          <p:nvPr/>
        </p:nvSpPr>
        <p:spPr>
          <a:xfrm>
            <a:off x="8607348" y="4733585"/>
            <a:ext cx="2592000" cy="293593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ko-KR" sz="1600" b="1" dirty="0"/>
              <a:t>2009 - 2015</a:t>
            </a:r>
            <a:endParaRPr lang="ko-KR" altLang="en-US" sz="1600" b="1" dirty="0"/>
          </a:p>
        </p:txBody>
      </p:sp>
      <p:sp>
        <p:nvSpPr>
          <p:cNvPr id="184" name="Rounded Rectangle 52">
            <a:extLst>
              <a:ext uri="{FF2B5EF4-FFF2-40B4-BE49-F238E27FC236}">
                <a16:creationId xmlns:a16="http://schemas.microsoft.com/office/drawing/2014/main" id="{424709AC-B832-46FF-99F8-720DAD9FA4ED}"/>
              </a:ext>
            </a:extLst>
          </p:cNvPr>
          <p:cNvSpPr/>
          <p:nvPr/>
        </p:nvSpPr>
        <p:spPr>
          <a:xfrm>
            <a:off x="1212575" y="4734467"/>
            <a:ext cx="2592000" cy="293593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ko-KR" sz="1600" b="1" dirty="0"/>
              <a:t>2009 - 2015</a:t>
            </a:r>
            <a:endParaRPr lang="ko-KR" altLang="en-US" sz="1600" b="1" dirty="0"/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Extraction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3EB6C4-B082-4DA2-B35A-94F412DDD51C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0029BAC-1C49-4FF7-BC21-3CBAC9194735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FBD5EEDB-5090-42F1-A174-024DF40AE09D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687E1461-CF44-4B93-9793-B911BFFD2D90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Block Arc 44">
                <a:extLst>
                  <a:ext uri="{FF2B5EF4-FFF2-40B4-BE49-F238E27FC236}">
                    <a16:creationId xmlns:a16="http://schemas.microsoft.com/office/drawing/2014/main" id="{9770F205-075E-4D57-A5AB-5371A9F1FFF0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5EFCD5D9-6EFA-4793-A5D6-E3791CF8FA63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594060-D0BB-4395-95D3-1A0C5545D104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Rectangle 18">
                <a:extLst>
                  <a:ext uri="{FF2B5EF4-FFF2-40B4-BE49-F238E27FC236}">
                    <a16:creationId xmlns:a16="http://schemas.microsoft.com/office/drawing/2014/main" id="{602787E6-08E7-472A-BF2A-C567FD76A22D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5925775F-F2FC-49C5-AE97-FCF876B54604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50" name="그룹 7">
                <a:extLst>
                  <a:ext uri="{FF2B5EF4-FFF2-40B4-BE49-F238E27FC236}">
                    <a16:creationId xmlns:a16="http://schemas.microsoft.com/office/drawing/2014/main" id="{05527694-3CA0-4E24-8C55-FF536989CFFA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58D43B1-AC47-47C8-A1E7-EDE5BD4A6AA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0871677-F778-4047-B48D-E5C4CF91CAA0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Rectangle 7">
                  <a:extLst>
                    <a:ext uri="{FF2B5EF4-FFF2-40B4-BE49-F238E27FC236}">
                      <a16:creationId xmlns:a16="http://schemas.microsoft.com/office/drawing/2014/main" id="{7D6F43CA-CDB2-40C2-80B1-090E22898C13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1" name="그룹 8">
                <a:extLst>
                  <a:ext uri="{FF2B5EF4-FFF2-40B4-BE49-F238E27FC236}">
                    <a16:creationId xmlns:a16="http://schemas.microsoft.com/office/drawing/2014/main" id="{7B567260-1137-4032-AC25-E96B6693185C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5344653-9A77-4ADD-81E5-E0816992163C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4562690-30EF-425D-A890-BF6FD152D646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52" name="그룹 16">
                <a:extLst>
                  <a:ext uri="{FF2B5EF4-FFF2-40B4-BE49-F238E27FC236}">
                    <a16:creationId xmlns:a16="http://schemas.microsoft.com/office/drawing/2014/main" id="{A0824604-177F-4AEB-87DB-CB181A878C1A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0F4BDCE-7A87-4CA9-A2A3-5E58513B76A0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1FCF796-70EE-46CC-920D-42104F04F518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53" name="그룹 17">
                <a:extLst>
                  <a:ext uri="{FF2B5EF4-FFF2-40B4-BE49-F238E27FC236}">
                    <a16:creationId xmlns:a16="http://schemas.microsoft.com/office/drawing/2014/main" id="{57028559-410E-4A54-B98D-AC22FB9C6349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C9B79C3-462A-4D7F-9276-5471813E26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201ADA-8C54-469C-92F0-013199648E6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6" name="Rounded Rectangle 51">
                  <a:extLst>
                    <a:ext uri="{FF2B5EF4-FFF2-40B4-BE49-F238E27FC236}">
                      <a16:creationId xmlns:a16="http://schemas.microsoft.com/office/drawing/2014/main" id="{C7E79C53-7033-4F71-B3AE-75915DA21B12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2" name="Oval 21">
              <a:extLst>
                <a:ext uri="{FF2B5EF4-FFF2-40B4-BE49-F238E27FC236}">
                  <a16:creationId xmlns:a16="http://schemas.microsoft.com/office/drawing/2014/main" id="{03079A36-446B-446B-A8DE-BE6CA7674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3" name="Rectangle 16">
              <a:extLst>
                <a:ext uri="{FF2B5EF4-FFF2-40B4-BE49-F238E27FC236}">
                  <a16:creationId xmlns:a16="http://schemas.microsoft.com/office/drawing/2014/main" id="{4F4554C8-32E4-4136-88C4-713CCF21D64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8EF405-1A7C-4750-B914-D970FCCBD2D9}"/>
              </a:ext>
            </a:extLst>
          </p:cNvPr>
          <p:cNvGrpSpPr/>
          <p:nvPr/>
        </p:nvGrpSpPr>
        <p:grpSpPr>
          <a:xfrm>
            <a:off x="4268340" y="1731165"/>
            <a:ext cx="3655319" cy="3376587"/>
            <a:chOff x="2335745" y="1810754"/>
            <a:chExt cx="3655319" cy="3376587"/>
          </a:xfrm>
        </p:grpSpPr>
        <p:sp>
          <p:nvSpPr>
            <p:cNvPr id="141" name="Oval 21">
              <a:extLst>
                <a:ext uri="{FF2B5EF4-FFF2-40B4-BE49-F238E27FC236}">
                  <a16:creationId xmlns:a16="http://schemas.microsoft.com/office/drawing/2014/main" id="{00C5493E-E67B-45F9-89B1-03C42266D01E}"/>
                </a:ext>
              </a:extLst>
            </p:cNvPr>
            <p:cNvSpPr/>
            <p:nvPr/>
          </p:nvSpPr>
          <p:spPr>
            <a:xfrm flipV="1">
              <a:off x="2454572" y="3014285"/>
              <a:ext cx="1598922" cy="2167389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rgbClr val="4472C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Oval 21">
              <a:extLst>
                <a:ext uri="{FF2B5EF4-FFF2-40B4-BE49-F238E27FC236}">
                  <a16:creationId xmlns:a16="http://schemas.microsoft.com/office/drawing/2014/main" id="{E653F52D-B993-480D-B096-4131DB584EBF}"/>
                </a:ext>
              </a:extLst>
            </p:cNvPr>
            <p:cNvSpPr/>
            <p:nvPr/>
          </p:nvSpPr>
          <p:spPr>
            <a:xfrm rot="5400000" flipV="1">
              <a:off x="2738806" y="1531015"/>
              <a:ext cx="1598922" cy="2167389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rgbClr val="FFC000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Oval 21">
              <a:extLst>
                <a:ext uri="{FF2B5EF4-FFF2-40B4-BE49-F238E27FC236}">
                  <a16:creationId xmlns:a16="http://schemas.microsoft.com/office/drawing/2014/main" id="{8A05B0B1-6667-4FE9-A009-74C7CE8041BA}"/>
                </a:ext>
              </a:extLst>
            </p:cNvPr>
            <p:cNvSpPr/>
            <p:nvPr/>
          </p:nvSpPr>
          <p:spPr>
            <a:xfrm rot="16200000" flipV="1">
              <a:off x="3951993" y="3304185"/>
              <a:ext cx="1598922" cy="2167389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rgbClr val="ED7D3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06" name="그룹 2">
              <a:extLst>
                <a:ext uri="{FF2B5EF4-FFF2-40B4-BE49-F238E27FC236}">
                  <a16:creationId xmlns:a16="http://schemas.microsoft.com/office/drawing/2014/main" id="{64D731E8-5A94-4667-A36F-D642822CF2F9}"/>
                </a:ext>
              </a:extLst>
            </p:cNvPr>
            <p:cNvGrpSpPr/>
            <p:nvPr/>
          </p:nvGrpSpPr>
          <p:grpSpPr>
            <a:xfrm>
              <a:off x="2335745" y="1810754"/>
              <a:ext cx="3655319" cy="2869512"/>
              <a:chOff x="1155655" y="2242976"/>
              <a:chExt cx="3267845" cy="2565338"/>
            </a:xfrm>
          </p:grpSpPr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D91683AB-CA78-44B6-A57C-3BFED01A82D5}"/>
                  </a:ext>
                </a:extLst>
              </p:cNvPr>
              <p:cNvSpPr/>
              <p:nvPr/>
            </p:nvSpPr>
            <p:spPr>
              <a:xfrm rot="10800000" flipV="1">
                <a:off x="2854680" y="2242976"/>
                <a:ext cx="1429432" cy="1952078"/>
              </a:xfrm>
              <a:custGeom>
                <a:avLst/>
                <a:gdLst>
                  <a:gd name="connsiteX0" fmla="*/ 0 w 1449013"/>
                  <a:gd name="connsiteY0" fmla="*/ 1444024 h 1952424"/>
                  <a:gd name="connsiteX1" fmla="*/ 0 w 1449013"/>
                  <a:gd name="connsiteY1" fmla="*/ 967858 h 1952424"/>
                  <a:gd name="connsiteX2" fmla="*/ 427338 w 1449013"/>
                  <a:gd name="connsiteY2" fmla="*/ 719582 h 1952424"/>
                  <a:gd name="connsiteX3" fmla="*/ 141381 w 1449013"/>
                  <a:gd name="connsiteY3" fmla="*/ 433619 h 1952424"/>
                  <a:gd name="connsiteX4" fmla="*/ 0 w 1449013"/>
                  <a:gd name="connsiteY4" fmla="*/ 471304 h 1952424"/>
                  <a:gd name="connsiteX5" fmla="*/ 0 w 1449013"/>
                  <a:gd name="connsiteY5" fmla="*/ 0 h 1952424"/>
                  <a:gd name="connsiteX6" fmla="*/ 1449013 w 1449013"/>
                  <a:gd name="connsiteY6" fmla="*/ 0 h 1952424"/>
                  <a:gd name="connsiteX7" fmla="*/ 1449013 w 1449013"/>
                  <a:gd name="connsiteY7" fmla="*/ 466693 h 1952424"/>
                  <a:gd name="connsiteX8" fmla="*/ 1317742 w 1449013"/>
                  <a:gd name="connsiteY8" fmla="*/ 433619 h 1952424"/>
                  <a:gd name="connsiteX9" fmla="*/ 1031784 w 1449013"/>
                  <a:gd name="connsiteY9" fmla="*/ 719582 h 1952424"/>
                  <a:gd name="connsiteX10" fmla="*/ 1317742 w 1449013"/>
                  <a:gd name="connsiteY10" fmla="*/ 1005545 h 1952424"/>
                  <a:gd name="connsiteX11" fmla="*/ 1449013 w 1449013"/>
                  <a:gd name="connsiteY11" fmla="*/ 972471 h 1952424"/>
                  <a:gd name="connsiteX12" fmla="*/ 1449013 w 1449013"/>
                  <a:gd name="connsiteY12" fmla="*/ 1444024 h 1952424"/>
                  <a:gd name="connsiteX13" fmla="*/ 857954 w 1449013"/>
                  <a:gd name="connsiteY13" fmla="*/ 1444024 h 1952424"/>
                  <a:gd name="connsiteX14" fmla="*/ 857954 w 1449013"/>
                  <a:gd name="connsiteY14" fmla="*/ 1542797 h 1952424"/>
                  <a:gd name="connsiteX15" fmla="*/ 953273 w 1449013"/>
                  <a:gd name="connsiteY15" fmla="*/ 1723653 h 1952424"/>
                  <a:gd name="connsiteX16" fmla="*/ 724507 w 1449013"/>
                  <a:gd name="connsiteY16" fmla="*/ 1952424 h 1952424"/>
                  <a:gd name="connsiteX17" fmla="*/ 495741 w 1449013"/>
                  <a:gd name="connsiteY17" fmla="*/ 1723653 h 1952424"/>
                  <a:gd name="connsiteX18" fmla="*/ 591060 w 1449013"/>
                  <a:gd name="connsiteY18" fmla="*/ 1542797 h 1952424"/>
                  <a:gd name="connsiteX19" fmla="*/ 591060 w 1449013"/>
                  <a:gd name="connsiteY19" fmla="*/ 1444024 h 1952424"/>
                  <a:gd name="connsiteX20" fmla="*/ 0 w 1449013"/>
                  <a:gd name="connsiteY20" fmla="*/ 1444024 h 1952424"/>
                  <a:gd name="connsiteX0" fmla="*/ 0 w 1449013"/>
                  <a:gd name="connsiteY0" fmla="*/ 1444024 h 1952424"/>
                  <a:gd name="connsiteX1" fmla="*/ 0 w 1449013"/>
                  <a:gd name="connsiteY1" fmla="*/ 967858 h 1952424"/>
                  <a:gd name="connsiteX2" fmla="*/ 141381 w 1449013"/>
                  <a:gd name="connsiteY2" fmla="*/ 433619 h 1952424"/>
                  <a:gd name="connsiteX3" fmla="*/ 0 w 1449013"/>
                  <a:gd name="connsiteY3" fmla="*/ 471304 h 1952424"/>
                  <a:gd name="connsiteX4" fmla="*/ 0 w 1449013"/>
                  <a:gd name="connsiteY4" fmla="*/ 0 h 1952424"/>
                  <a:gd name="connsiteX5" fmla="*/ 1449013 w 1449013"/>
                  <a:gd name="connsiteY5" fmla="*/ 0 h 1952424"/>
                  <a:gd name="connsiteX6" fmla="*/ 1449013 w 1449013"/>
                  <a:gd name="connsiteY6" fmla="*/ 466693 h 1952424"/>
                  <a:gd name="connsiteX7" fmla="*/ 1317742 w 1449013"/>
                  <a:gd name="connsiteY7" fmla="*/ 433619 h 1952424"/>
                  <a:gd name="connsiteX8" fmla="*/ 1031784 w 1449013"/>
                  <a:gd name="connsiteY8" fmla="*/ 719582 h 1952424"/>
                  <a:gd name="connsiteX9" fmla="*/ 1317742 w 1449013"/>
                  <a:gd name="connsiteY9" fmla="*/ 1005545 h 1952424"/>
                  <a:gd name="connsiteX10" fmla="*/ 1449013 w 1449013"/>
                  <a:gd name="connsiteY10" fmla="*/ 972471 h 1952424"/>
                  <a:gd name="connsiteX11" fmla="*/ 1449013 w 1449013"/>
                  <a:gd name="connsiteY11" fmla="*/ 1444024 h 1952424"/>
                  <a:gd name="connsiteX12" fmla="*/ 857954 w 1449013"/>
                  <a:gd name="connsiteY12" fmla="*/ 1444024 h 1952424"/>
                  <a:gd name="connsiteX13" fmla="*/ 857954 w 1449013"/>
                  <a:gd name="connsiteY13" fmla="*/ 1542797 h 1952424"/>
                  <a:gd name="connsiteX14" fmla="*/ 953273 w 1449013"/>
                  <a:gd name="connsiteY14" fmla="*/ 1723653 h 1952424"/>
                  <a:gd name="connsiteX15" fmla="*/ 724507 w 1449013"/>
                  <a:gd name="connsiteY15" fmla="*/ 1952424 h 1952424"/>
                  <a:gd name="connsiteX16" fmla="*/ 495741 w 1449013"/>
                  <a:gd name="connsiteY16" fmla="*/ 1723653 h 1952424"/>
                  <a:gd name="connsiteX17" fmla="*/ 591060 w 1449013"/>
                  <a:gd name="connsiteY17" fmla="*/ 1542797 h 1952424"/>
                  <a:gd name="connsiteX18" fmla="*/ 591060 w 1449013"/>
                  <a:gd name="connsiteY18" fmla="*/ 1444024 h 1952424"/>
                  <a:gd name="connsiteX19" fmla="*/ 0 w 1449013"/>
                  <a:gd name="connsiteY19" fmla="*/ 1444024 h 1952424"/>
                  <a:gd name="connsiteX0" fmla="*/ 0 w 1449013"/>
                  <a:gd name="connsiteY0" fmla="*/ 1444024 h 1952424"/>
                  <a:gd name="connsiteX1" fmla="*/ 0 w 1449013"/>
                  <a:gd name="connsiteY1" fmla="*/ 967858 h 1952424"/>
                  <a:gd name="connsiteX2" fmla="*/ 0 w 1449013"/>
                  <a:gd name="connsiteY2" fmla="*/ 471304 h 1952424"/>
                  <a:gd name="connsiteX3" fmla="*/ 0 w 1449013"/>
                  <a:gd name="connsiteY3" fmla="*/ 0 h 1952424"/>
                  <a:gd name="connsiteX4" fmla="*/ 1449013 w 1449013"/>
                  <a:gd name="connsiteY4" fmla="*/ 0 h 1952424"/>
                  <a:gd name="connsiteX5" fmla="*/ 1449013 w 1449013"/>
                  <a:gd name="connsiteY5" fmla="*/ 466693 h 1952424"/>
                  <a:gd name="connsiteX6" fmla="*/ 1317742 w 1449013"/>
                  <a:gd name="connsiteY6" fmla="*/ 433619 h 1952424"/>
                  <a:gd name="connsiteX7" fmla="*/ 1031784 w 1449013"/>
                  <a:gd name="connsiteY7" fmla="*/ 719582 h 1952424"/>
                  <a:gd name="connsiteX8" fmla="*/ 1317742 w 1449013"/>
                  <a:gd name="connsiteY8" fmla="*/ 1005545 h 1952424"/>
                  <a:gd name="connsiteX9" fmla="*/ 1449013 w 1449013"/>
                  <a:gd name="connsiteY9" fmla="*/ 972471 h 1952424"/>
                  <a:gd name="connsiteX10" fmla="*/ 1449013 w 1449013"/>
                  <a:gd name="connsiteY10" fmla="*/ 1444024 h 1952424"/>
                  <a:gd name="connsiteX11" fmla="*/ 857954 w 1449013"/>
                  <a:gd name="connsiteY11" fmla="*/ 1444024 h 1952424"/>
                  <a:gd name="connsiteX12" fmla="*/ 857954 w 1449013"/>
                  <a:gd name="connsiteY12" fmla="*/ 1542797 h 1952424"/>
                  <a:gd name="connsiteX13" fmla="*/ 953273 w 1449013"/>
                  <a:gd name="connsiteY13" fmla="*/ 1723653 h 1952424"/>
                  <a:gd name="connsiteX14" fmla="*/ 724507 w 1449013"/>
                  <a:gd name="connsiteY14" fmla="*/ 1952424 h 1952424"/>
                  <a:gd name="connsiteX15" fmla="*/ 495741 w 1449013"/>
                  <a:gd name="connsiteY15" fmla="*/ 1723653 h 1952424"/>
                  <a:gd name="connsiteX16" fmla="*/ 591060 w 1449013"/>
                  <a:gd name="connsiteY16" fmla="*/ 1542797 h 1952424"/>
                  <a:gd name="connsiteX17" fmla="*/ 591060 w 1449013"/>
                  <a:gd name="connsiteY17" fmla="*/ 1444024 h 1952424"/>
                  <a:gd name="connsiteX18" fmla="*/ 0 w 1449013"/>
                  <a:gd name="connsiteY18" fmla="*/ 1444024 h 1952424"/>
                  <a:gd name="connsiteX0" fmla="*/ 0 w 1449013"/>
                  <a:gd name="connsiteY0" fmla="*/ 1444024 h 1952424"/>
                  <a:gd name="connsiteX1" fmla="*/ 0 w 1449013"/>
                  <a:gd name="connsiteY1" fmla="*/ 967858 h 1952424"/>
                  <a:gd name="connsiteX2" fmla="*/ 0 w 1449013"/>
                  <a:gd name="connsiteY2" fmla="*/ 0 h 1952424"/>
                  <a:gd name="connsiteX3" fmla="*/ 1449013 w 1449013"/>
                  <a:gd name="connsiteY3" fmla="*/ 0 h 1952424"/>
                  <a:gd name="connsiteX4" fmla="*/ 1449013 w 1449013"/>
                  <a:gd name="connsiteY4" fmla="*/ 466693 h 1952424"/>
                  <a:gd name="connsiteX5" fmla="*/ 1317742 w 1449013"/>
                  <a:gd name="connsiteY5" fmla="*/ 433619 h 1952424"/>
                  <a:gd name="connsiteX6" fmla="*/ 1031784 w 1449013"/>
                  <a:gd name="connsiteY6" fmla="*/ 719582 h 1952424"/>
                  <a:gd name="connsiteX7" fmla="*/ 1317742 w 1449013"/>
                  <a:gd name="connsiteY7" fmla="*/ 1005545 h 1952424"/>
                  <a:gd name="connsiteX8" fmla="*/ 1449013 w 1449013"/>
                  <a:gd name="connsiteY8" fmla="*/ 972471 h 1952424"/>
                  <a:gd name="connsiteX9" fmla="*/ 1449013 w 1449013"/>
                  <a:gd name="connsiteY9" fmla="*/ 1444024 h 1952424"/>
                  <a:gd name="connsiteX10" fmla="*/ 857954 w 1449013"/>
                  <a:gd name="connsiteY10" fmla="*/ 1444024 h 1952424"/>
                  <a:gd name="connsiteX11" fmla="*/ 857954 w 1449013"/>
                  <a:gd name="connsiteY11" fmla="*/ 1542797 h 1952424"/>
                  <a:gd name="connsiteX12" fmla="*/ 953273 w 1449013"/>
                  <a:gd name="connsiteY12" fmla="*/ 1723653 h 1952424"/>
                  <a:gd name="connsiteX13" fmla="*/ 724507 w 1449013"/>
                  <a:gd name="connsiteY13" fmla="*/ 1952424 h 1952424"/>
                  <a:gd name="connsiteX14" fmla="*/ 495741 w 1449013"/>
                  <a:gd name="connsiteY14" fmla="*/ 1723653 h 1952424"/>
                  <a:gd name="connsiteX15" fmla="*/ 591060 w 1449013"/>
                  <a:gd name="connsiteY15" fmla="*/ 1542797 h 1952424"/>
                  <a:gd name="connsiteX16" fmla="*/ 591060 w 1449013"/>
                  <a:gd name="connsiteY16" fmla="*/ 1444024 h 1952424"/>
                  <a:gd name="connsiteX17" fmla="*/ 0 w 1449013"/>
                  <a:gd name="connsiteY17" fmla="*/ 1444024 h 1952424"/>
                  <a:gd name="connsiteX0" fmla="*/ 0 w 1449013"/>
                  <a:gd name="connsiteY0" fmla="*/ 1444024 h 1952424"/>
                  <a:gd name="connsiteX1" fmla="*/ 0 w 1449013"/>
                  <a:gd name="connsiteY1" fmla="*/ 0 h 1952424"/>
                  <a:gd name="connsiteX2" fmla="*/ 1449013 w 1449013"/>
                  <a:gd name="connsiteY2" fmla="*/ 0 h 1952424"/>
                  <a:gd name="connsiteX3" fmla="*/ 1449013 w 1449013"/>
                  <a:gd name="connsiteY3" fmla="*/ 466693 h 1952424"/>
                  <a:gd name="connsiteX4" fmla="*/ 1317742 w 1449013"/>
                  <a:gd name="connsiteY4" fmla="*/ 433619 h 1952424"/>
                  <a:gd name="connsiteX5" fmla="*/ 1031784 w 1449013"/>
                  <a:gd name="connsiteY5" fmla="*/ 719582 h 1952424"/>
                  <a:gd name="connsiteX6" fmla="*/ 1317742 w 1449013"/>
                  <a:gd name="connsiteY6" fmla="*/ 1005545 h 1952424"/>
                  <a:gd name="connsiteX7" fmla="*/ 1449013 w 1449013"/>
                  <a:gd name="connsiteY7" fmla="*/ 972471 h 1952424"/>
                  <a:gd name="connsiteX8" fmla="*/ 1449013 w 1449013"/>
                  <a:gd name="connsiteY8" fmla="*/ 1444024 h 1952424"/>
                  <a:gd name="connsiteX9" fmla="*/ 857954 w 1449013"/>
                  <a:gd name="connsiteY9" fmla="*/ 1444024 h 1952424"/>
                  <a:gd name="connsiteX10" fmla="*/ 857954 w 1449013"/>
                  <a:gd name="connsiteY10" fmla="*/ 1542797 h 1952424"/>
                  <a:gd name="connsiteX11" fmla="*/ 953273 w 1449013"/>
                  <a:gd name="connsiteY11" fmla="*/ 1723653 h 1952424"/>
                  <a:gd name="connsiteX12" fmla="*/ 724507 w 1449013"/>
                  <a:gd name="connsiteY12" fmla="*/ 1952424 h 1952424"/>
                  <a:gd name="connsiteX13" fmla="*/ 495741 w 1449013"/>
                  <a:gd name="connsiteY13" fmla="*/ 1723653 h 1952424"/>
                  <a:gd name="connsiteX14" fmla="*/ 591060 w 1449013"/>
                  <a:gd name="connsiteY14" fmla="*/ 1542797 h 1952424"/>
                  <a:gd name="connsiteX15" fmla="*/ 591060 w 1449013"/>
                  <a:gd name="connsiteY15" fmla="*/ 1444024 h 1952424"/>
                  <a:gd name="connsiteX16" fmla="*/ 0 w 1449013"/>
                  <a:gd name="connsiteY16" fmla="*/ 1444024 h 195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49013" h="1952424">
                    <a:moveTo>
                      <a:pt x="0" y="1444024"/>
                    </a:moveTo>
                    <a:lnTo>
                      <a:pt x="0" y="0"/>
                    </a:lnTo>
                    <a:lnTo>
                      <a:pt x="1449013" y="0"/>
                    </a:lnTo>
                    <a:lnTo>
                      <a:pt x="1449013" y="466693"/>
                    </a:lnTo>
                    <a:cubicBezTo>
                      <a:pt x="1410107" y="445218"/>
                      <a:pt x="1365278" y="433619"/>
                      <a:pt x="1317742" y="433619"/>
                    </a:cubicBezTo>
                    <a:cubicBezTo>
                      <a:pt x="1159811" y="433619"/>
                      <a:pt x="1031784" y="561649"/>
                      <a:pt x="1031784" y="719582"/>
                    </a:cubicBezTo>
                    <a:cubicBezTo>
                      <a:pt x="1031784" y="877515"/>
                      <a:pt x="1159811" y="1005545"/>
                      <a:pt x="1317742" y="1005545"/>
                    </a:cubicBezTo>
                    <a:cubicBezTo>
                      <a:pt x="1365278" y="1005545"/>
                      <a:pt x="1410107" y="993945"/>
                      <a:pt x="1449013" y="972471"/>
                    </a:cubicBezTo>
                    <a:lnTo>
                      <a:pt x="1449013" y="1444024"/>
                    </a:lnTo>
                    <a:lnTo>
                      <a:pt x="857954" y="1444024"/>
                    </a:lnTo>
                    <a:lnTo>
                      <a:pt x="857954" y="1542797"/>
                    </a:lnTo>
                    <a:cubicBezTo>
                      <a:pt x="916718" y="1581228"/>
                      <a:pt x="953273" y="1648172"/>
                      <a:pt x="953273" y="1723653"/>
                    </a:cubicBezTo>
                    <a:cubicBezTo>
                      <a:pt x="953273" y="1850000"/>
                      <a:pt x="850851" y="1952424"/>
                      <a:pt x="724507" y="1952424"/>
                    </a:cubicBezTo>
                    <a:cubicBezTo>
                      <a:pt x="598162" y="1952424"/>
                      <a:pt x="495741" y="1850000"/>
                      <a:pt x="495741" y="1723653"/>
                    </a:cubicBezTo>
                    <a:cubicBezTo>
                      <a:pt x="495741" y="1648172"/>
                      <a:pt x="532295" y="1581228"/>
                      <a:pt x="591060" y="1542797"/>
                    </a:cubicBezTo>
                    <a:lnTo>
                      <a:pt x="591060" y="1444024"/>
                    </a:lnTo>
                    <a:lnTo>
                      <a:pt x="0" y="1444024"/>
                    </a:lnTo>
                    <a:close/>
                  </a:path>
                </a:pathLst>
              </a:custGeom>
              <a:solidFill>
                <a:srgbClr val="70AD47"/>
              </a:solidFill>
              <a:ln w="635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15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E2BBD23-5F03-4B35-92D9-9D015D52DD38}"/>
                  </a:ext>
                </a:extLst>
              </p:cNvPr>
              <p:cNvSpPr txBox="1"/>
              <p:nvPr/>
            </p:nvSpPr>
            <p:spPr>
              <a:xfrm>
                <a:off x="1303722" y="2644985"/>
                <a:ext cx="1345760" cy="522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Alpha Vantage API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A8D4F8-AAF1-40B2-AFC5-C68B92AAAFAB}"/>
                  </a:ext>
                </a:extLst>
              </p:cNvPr>
              <p:cNvSpPr txBox="1"/>
              <p:nvPr/>
            </p:nvSpPr>
            <p:spPr>
              <a:xfrm>
                <a:off x="1155655" y="4285526"/>
                <a:ext cx="1345760" cy="522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Balance Sheet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DB7456A-BDFA-4AA5-94B5-AC8C659B3717}"/>
                  </a:ext>
                </a:extLst>
              </p:cNvPr>
              <p:cNvSpPr txBox="1"/>
              <p:nvPr/>
            </p:nvSpPr>
            <p:spPr>
              <a:xfrm>
                <a:off x="2891008" y="4395588"/>
                <a:ext cx="1345760" cy="302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Income Sheet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A579D2E-BB5D-4E0A-B11C-7992809F9784}"/>
                  </a:ext>
                </a:extLst>
              </p:cNvPr>
              <p:cNvSpPr txBox="1"/>
              <p:nvPr/>
            </p:nvSpPr>
            <p:spPr>
              <a:xfrm>
                <a:off x="3077740" y="2679775"/>
                <a:ext cx="1345760" cy="522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Federal Funds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52398-C019-4544-9D13-244C05050FE9}"/>
              </a:ext>
            </a:extLst>
          </p:cNvPr>
          <p:cNvGrpSpPr/>
          <p:nvPr/>
        </p:nvGrpSpPr>
        <p:grpSpPr>
          <a:xfrm>
            <a:off x="1212575" y="1784294"/>
            <a:ext cx="2592000" cy="1526434"/>
            <a:chOff x="1212575" y="1946854"/>
            <a:chExt cx="2340000" cy="1526434"/>
          </a:xfrm>
        </p:grpSpPr>
        <p:sp>
          <p:nvSpPr>
            <p:cNvPr id="147" name="Rounded Rectangle 52">
              <a:extLst>
                <a:ext uri="{FF2B5EF4-FFF2-40B4-BE49-F238E27FC236}">
                  <a16:creationId xmlns:a16="http://schemas.microsoft.com/office/drawing/2014/main" id="{CC5FF9F0-6C84-4B33-B492-366BCC6E2960}"/>
                </a:ext>
              </a:extLst>
            </p:cNvPr>
            <p:cNvSpPr/>
            <p:nvPr/>
          </p:nvSpPr>
          <p:spPr>
            <a:xfrm>
              <a:off x="1212575" y="3179695"/>
              <a:ext cx="2340000" cy="29359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altLang="ko-KR" sz="1600" b="1" dirty="0"/>
                <a:t>2016 - Present</a:t>
              </a:r>
              <a:endParaRPr lang="ko-KR" altLang="en-US" sz="1600" b="1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2A3C84C-442A-43D8-94EF-8A5837B0FFB3}"/>
                </a:ext>
              </a:extLst>
            </p:cNvPr>
            <p:cNvSpPr txBox="1"/>
            <p:nvPr/>
          </p:nvSpPr>
          <p:spPr>
            <a:xfrm>
              <a:off x="1399628" y="1946854"/>
              <a:ext cx="2040078" cy="11695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Stock Prices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Assets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Liabilities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Gross Profit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Dividend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A552F5F-5788-4194-B21C-81A2B779F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2575" y="2042049"/>
              <a:ext cx="4322" cy="1193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2B2DF5-FE71-4B24-B48A-1A69C2A82649}"/>
              </a:ext>
            </a:extLst>
          </p:cNvPr>
          <p:cNvGrpSpPr/>
          <p:nvPr/>
        </p:nvGrpSpPr>
        <p:grpSpPr>
          <a:xfrm>
            <a:off x="1230411" y="4135218"/>
            <a:ext cx="1994230" cy="632666"/>
            <a:chOff x="1230411" y="4290599"/>
            <a:chExt cx="1994230" cy="632666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F328651-740A-46C6-80AA-2284979FFE5A}"/>
                </a:ext>
              </a:extLst>
            </p:cNvPr>
            <p:cNvSpPr txBox="1"/>
            <p:nvPr/>
          </p:nvSpPr>
          <p:spPr>
            <a:xfrm>
              <a:off x="1360508" y="4290599"/>
              <a:ext cx="1864133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Assets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Liabilities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5DE1B57-55D0-43E5-A751-C9A5E6179BF6}"/>
                </a:ext>
              </a:extLst>
            </p:cNvPr>
            <p:cNvCxnSpPr>
              <a:cxnSpLocks/>
            </p:cNvCxnSpPr>
            <p:nvPr/>
          </p:nvCxnSpPr>
          <p:spPr>
            <a:xfrm>
              <a:off x="1230411" y="4290599"/>
              <a:ext cx="0" cy="63266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5DCD894-1D74-4F50-9214-DA7867CF7B35}"/>
              </a:ext>
            </a:extLst>
          </p:cNvPr>
          <p:cNvGrpSpPr/>
          <p:nvPr/>
        </p:nvGrpSpPr>
        <p:grpSpPr>
          <a:xfrm>
            <a:off x="8617266" y="4353104"/>
            <a:ext cx="1799816" cy="435363"/>
            <a:chOff x="6529911" y="3718228"/>
            <a:chExt cx="1799816" cy="435363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FDB55B5-14E1-478F-817A-C8450AAC24B7}"/>
                </a:ext>
              </a:extLst>
            </p:cNvPr>
            <p:cNvSpPr txBox="1"/>
            <p:nvPr/>
          </p:nvSpPr>
          <p:spPr>
            <a:xfrm>
              <a:off x="6744945" y="3718228"/>
              <a:ext cx="158478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Gross Profit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657EC99-9591-4AD9-9DC5-2B13813DAF9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911" y="3763868"/>
              <a:ext cx="1" cy="38972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41B5AE-C8A5-465E-95E4-095FFDEB7B39}"/>
              </a:ext>
            </a:extLst>
          </p:cNvPr>
          <p:cNvGrpSpPr/>
          <p:nvPr/>
        </p:nvGrpSpPr>
        <p:grpSpPr>
          <a:xfrm>
            <a:off x="8612352" y="2602593"/>
            <a:ext cx="2690813" cy="442435"/>
            <a:chOff x="8558888" y="2790420"/>
            <a:chExt cx="2690813" cy="44243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BC00C55-269B-4955-9586-82E7BE73C42B}"/>
                </a:ext>
              </a:extLst>
            </p:cNvPr>
            <p:cNvSpPr txBox="1"/>
            <p:nvPr/>
          </p:nvSpPr>
          <p:spPr>
            <a:xfrm>
              <a:off x="8778836" y="2790420"/>
              <a:ext cx="247086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Federal Interest Rate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D4D9429-903E-452F-9193-209D583648D7}"/>
                </a:ext>
              </a:extLst>
            </p:cNvPr>
            <p:cNvCxnSpPr>
              <a:cxnSpLocks/>
            </p:cNvCxnSpPr>
            <p:nvPr/>
          </p:nvCxnSpPr>
          <p:spPr>
            <a:xfrm>
              <a:off x="8558888" y="2825513"/>
              <a:ext cx="0" cy="40734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24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Anomalies in API data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3EB6C4-B082-4DA2-B35A-94F412DDD51C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0029BAC-1C49-4FF7-BC21-3CBAC9194735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FBD5EEDB-5090-42F1-A174-024DF40AE09D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687E1461-CF44-4B93-9793-B911BFFD2D90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Block Arc 44">
                <a:extLst>
                  <a:ext uri="{FF2B5EF4-FFF2-40B4-BE49-F238E27FC236}">
                    <a16:creationId xmlns:a16="http://schemas.microsoft.com/office/drawing/2014/main" id="{9770F205-075E-4D57-A5AB-5371A9F1FFF0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5EFCD5D9-6EFA-4793-A5D6-E3791CF8FA63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594060-D0BB-4395-95D3-1A0C5545D104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Rectangle 18">
                <a:extLst>
                  <a:ext uri="{FF2B5EF4-FFF2-40B4-BE49-F238E27FC236}">
                    <a16:creationId xmlns:a16="http://schemas.microsoft.com/office/drawing/2014/main" id="{602787E6-08E7-472A-BF2A-C567FD76A22D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5925775F-F2FC-49C5-AE97-FCF876B54604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50" name="그룹 7">
                <a:extLst>
                  <a:ext uri="{FF2B5EF4-FFF2-40B4-BE49-F238E27FC236}">
                    <a16:creationId xmlns:a16="http://schemas.microsoft.com/office/drawing/2014/main" id="{05527694-3CA0-4E24-8C55-FF536989CFFA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58D43B1-AC47-47C8-A1E7-EDE5BD4A6AA0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0871677-F778-4047-B48D-E5C4CF91CAA0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5" name="Rectangle 7">
                  <a:extLst>
                    <a:ext uri="{FF2B5EF4-FFF2-40B4-BE49-F238E27FC236}">
                      <a16:creationId xmlns:a16="http://schemas.microsoft.com/office/drawing/2014/main" id="{7D6F43CA-CDB2-40C2-80B1-090E22898C13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1" name="그룹 8">
                <a:extLst>
                  <a:ext uri="{FF2B5EF4-FFF2-40B4-BE49-F238E27FC236}">
                    <a16:creationId xmlns:a16="http://schemas.microsoft.com/office/drawing/2014/main" id="{7B567260-1137-4032-AC25-E96B6693185C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5344653-9A77-4ADD-81E5-E0816992163C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4562690-30EF-425D-A890-BF6FD152D646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52" name="그룹 16">
                <a:extLst>
                  <a:ext uri="{FF2B5EF4-FFF2-40B4-BE49-F238E27FC236}">
                    <a16:creationId xmlns:a16="http://schemas.microsoft.com/office/drawing/2014/main" id="{A0824604-177F-4AEB-87DB-CB181A878C1A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0F4BDCE-7A87-4CA9-A2A3-5E58513B76A0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1FCF796-70EE-46CC-920D-42104F04F518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53" name="그룹 17">
                <a:extLst>
                  <a:ext uri="{FF2B5EF4-FFF2-40B4-BE49-F238E27FC236}">
                    <a16:creationId xmlns:a16="http://schemas.microsoft.com/office/drawing/2014/main" id="{57028559-410E-4A54-B98D-AC22FB9C6349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C9B79C3-462A-4D7F-9276-5471813E2622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201ADA-8C54-469C-92F0-013199648E63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6" name="Rounded Rectangle 51">
                  <a:extLst>
                    <a:ext uri="{FF2B5EF4-FFF2-40B4-BE49-F238E27FC236}">
                      <a16:creationId xmlns:a16="http://schemas.microsoft.com/office/drawing/2014/main" id="{C7E79C53-7033-4F71-B3AE-75915DA21B12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2" name="Oval 21">
              <a:extLst>
                <a:ext uri="{FF2B5EF4-FFF2-40B4-BE49-F238E27FC236}">
                  <a16:creationId xmlns:a16="http://schemas.microsoft.com/office/drawing/2014/main" id="{03079A36-446B-446B-A8DE-BE6CA7674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3" name="Rectangle 16">
              <a:extLst>
                <a:ext uri="{FF2B5EF4-FFF2-40B4-BE49-F238E27FC236}">
                  <a16:creationId xmlns:a16="http://schemas.microsoft.com/office/drawing/2014/main" id="{4F4554C8-32E4-4136-88C4-713CCF21D64A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62" name="그림 13">
            <a:extLst>
              <a:ext uri="{FF2B5EF4-FFF2-40B4-BE49-F238E27FC236}">
                <a16:creationId xmlns:a16="http://schemas.microsoft.com/office/drawing/2014/main" id="{CDC9DF46-75E7-4A6A-878F-AC976EF1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63" y="2534866"/>
            <a:ext cx="5218908" cy="828218"/>
          </a:xfrm>
          <a:prstGeom prst="rect">
            <a:avLst/>
          </a:prstGeom>
        </p:spPr>
      </p:pic>
      <p:pic>
        <p:nvPicPr>
          <p:cNvPr id="66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4E7836F-7D97-48F6-A992-8A2B00BE1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/>
          <a:stretch/>
        </p:blipFill>
        <p:spPr>
          <a:xfrm>
            <a:off x="1337919" y="2482634"/>
            <a:ext cx="4144076" cy="3860800"/>
          </a:xfrm>
          <a:prstGeom prst="rect">
            <a:avLst/>
          </a:prstGeom>
        </p:spPr>
      </p:pic>
      <p:grpSp>
        <p:nvGrpSpPr>
          <p:cNvPr id="67" name="그룹 4">
            <a:extLst>
              <a:ext uri="{FF2B5EF4-FFF2-40B4-BE49-F238E27FC236}">
                <a16:creationId xmlns:a16="http://schemas.microsoft.com/office/drawing/2014/main" id="{A56C22FF-147D-4A69-8DF6-A435A4D1CBD3}"/>
              </a:ext>
            </a:extLst>
          </p:cNvPr>
          <p:cNvGrpSpPr/>
          <p:nvPr/>
        </p:nvGrpSpPr>
        <p:grpSpPr>
          <a:xfrm>
            <a:off x="1124559" y="4158715"/>
            <a:ext cx="8019139" cy="1585010"/>
            <a:chOff x="380316" y="3516379"/>
            <a:chExt cx="8466413" cy="15850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5F524E3-9C0F-40BE-BB0E-901946DBB713}"/>
                </a:ext>
              </a:extLst>
            </p:cNvPr>
            <p:cNvSpPr txBox="1"/>
            <p:nvPr/>
          </p:nvSpPr>
          <p:spPr>
            <a:xfrm>
              <a:off x="5131377" y="3516379"/>
              <a:ext cx="371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Numbers are significantly smaller compared to other months</a:t>
              </a:r>
              <a:endParaRPr lang="ko-KR" altLang="en-US" dirty="0"/>
            </a:p>
          </p:txBody>
        </p:sp>
        <p:sp>
          <p:nvSpPr>
            <p:cNvPr id="69" name="직사각형 29">
              <a:extLst>
                <a:ext uri="{FF2B5EF4-FFF2-40B4-BE49-F238E27FC236}">
                  <a16:creationId xmlns:a16="http://schemas.microsoft.com/office/drawing/2014/main" id="{09AF357B-F018-47A1-A724-4ABCB0EE1C04}"/>
                </a:ext>
              </a:extLst>
            </p:cNvPr>
            <p:cNvSpPr/>
            <p:nvPr/>
          </p:nvSpPr>
          <p:spPr>
            <a:xfrm>
              <a:off x="380316" y="3769534"/>
              <a:ext cx="3977033" cy="1331855"/>
            </a:xfrm>
            <a:prstGeom prst="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화살표 연결선 31">
              <a:extLst>
                <a:ext uri="{FF2B5EF4-FFF2-40B4-BE49-F238E27FC236}">
                  <a16:creationId xmlns:a16="http://schemas.microsoft.com/office/drawing/2014/main" id="{D1A9CD68-8806-4E9B-9509-B1BD0D79136F}"/>
                </a:ext>
              </a:extLst>
            </p:cNvPr>
            <p:cNvCxnSpPr>
              <a:cxnSpLocks/>
              <a:stCxn id="69" idx="3"/>
              <a:endCxn id="68" idx="1"/>
            </p:cNvCxnSpPr>
            <p:nvPr/>
          </p:nvCxnSpPr>
          <p:spPr>
            <a:xfrm flipV="1">
              <a:off x="4357349" y="3987182"/>
              <a:ext cx="774028" cy="44828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EEDE5A0-6410-430C-B2C8-072BDE1B885C}"/>
              </a:ext>
            </a:extLst>
          </p:cNvPr>
          <p:cNvSpPr txBox="1"/>
          <p:nvPr/>
        </p:nvSpPr>
        <p:spPr>
          <a:xfrm>
            <a:off x="976724" y="1831415"/>
            <a:ext cx="4062598" cy="369332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Anomalies exist in data from API 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8A1654-3D1F-434D-B17B-DFBCBA818C78}"/>
              </a:ext>
            </a:extLst>
          </p:cNvPr>
          <p:cNvSpPr txBox="1"/>
          <p:nvPr/>
        </p:nvSpPr>
        <p:spPr>
          <a:xfrm>
            <a:off x="6597718" y="1828932"/>
            <a:ext cx="4062598" cy="369332"/>
          </a:xfrm>
          <a:prstGeom prst="rect">
            <a:avLst/>
          </a:prstGeom>
          <a:solidFill>
            <a:srgbClr val="ED7D3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Fixing the anomalies manually</a:t>
            </a:r>
            <a:endParaRPr lang="ko-KR" alt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3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Changing Date to Ordinal Form</a:t>
            </a:r>
          </a:p>
        </p:txBody>
      </p:sp>
      <p:grpSp>
        <p:nvGrpSpPr>
          <p:cNvPr id="312" name="그룹 70">
            <a:extLst>
              <a:ext uri="{FF2B5EF4-FFF2-40B4-BE49-F238E27FC236}">
                <a16:creationId xmlns:a16="http://schemas.microsoft.com/office/drawing/2014/main" id="{928BBD51-9AEC-484B-BAEC-B6927D67E39A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313" name="Rectangle 42">
              <a:extLst>
                <a:ext uri="{FF2B5EF4-FFF2-40B4-BE49-F238E27FC236}">
                  <a16:creationId xmlns:a16="http://schemas.microsoft.com/office/drawing/2014/main" id="{9E7554C5-7A8F-42F4-A7B2-45BAD2CDF158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E1F2ECF3-8073-4308-90D2-6530A8EACFF0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919E71B4-A801-4E48-9D5C-8C5B17578D63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6" name="Rectangle 45">
              <a:extLst>
                <a:ext uri="{FF2B5EF4-FFF2-40B4-BE49-F238E27FC236}">
                  <a16:creationId xmlns:a16="http://schemas.microsoft.com/office/drawing/2014/main" id="{5D51C11B-E9FD-4665-85E1-32DB3CE444FF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7" name="Rectangle 46">
              <a:extLst>
                <a:ext uri="{FF2B5EF4-FFF2-40B4-BE49-F238E27FC236}">
                  <a16:creationId xmlns:a16="http://schemas.microsoft.com/office/drawing/2014/main" id="{39D0622B-90F1-4D2E-94E3-7B3D7863E16B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id="{A6191785-6289-4CB6-A4BC-2F5BACB8FAF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59" name="그룹 10">
            <a:extLst>
              <a:ext uri="{FF2B5EF4-FFF2-40B4-BE49-F238E27FC236}">
                <a16:creationId xmlns:a16="http://schemas.microsoft.com/office/drawing/2014/main" id="{9C5CE7E8-9AB9-4AD7-B5FD-DA2217CEA0ED}"/>
              </a:ext>
            </a:extLst>
          </p:cNvPr>
          <p:cNvGrpSpPr/>
          <p:nvPr/>
        </p:nvGrpSpPr>
        <p:grpSpPr>
          <a:xfrm>
            <a:off x="760614" y="1980001"/>
            <a:ext cx="4000870" cy="4340367"/>
            <a:chOff x="487680" y="1795462"/>
            <a:chExt cx="4329988" cy="4697413"/>
          </a:xfrm>
        </p:grpSpPr>
        <p:pic>
          <p:nvPicPr>
            <p:cNvPr id="73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A129C8FF-1EEE-4D19-83AC-339E599DC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3" r="56450"/>
            <a:stretch/>
          </p:blipFill>
          <p:spPr>
            <a:xfrm>
              <a:off x="487680" y="1795462"/>
              <a:ext cx="1042737" cy="3860800"/>
            </a:xfrm>
            <a:prstGeom prst="rect">
              <a:avLst/>
            </a:prstGeom>
          </p:spPr>
        </p:pic>
        <p:sp>
          <p:nvSpPr>
            <p:cNvPr id="74" name="직사각형 9">
              <a:extLst>
                <a:ext uri="{FF2B5EF4-FFF2-40B4-BE49-F238E27FC236}">
                  <a16:creationId xmlns:a16="http://schemas.microsoft.com/office/drawing/2014/main" id="{746307F7-67F2-41EA-9EA5-8910A4314918}"/>
                </a:ext>
              </a:extLst>
            </p:cNvPr>
            <p:cNvSpPr/>
            <p:nvPr/>
          </p:nvSpPr>
          <p:spPr>
            <a:xfrm>
              <a:off x="1443789" y="1795462"/>
              <a:ext cx="3373879" cy="4697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6E94A2B-25E1-4FC9-ADEA-97280E7170DF}"/>
              </a:ext>
            </a:extLst>
          </p:cNvPr>
          <p:cNvSpPr txBox="1"/>
          <p:nvPr/>
        </p:nvSpPr>
        <p:spPr>
          <a:xfrm>
            <a:off x="6096000" y="1921106"/>
            <a:ext cx="546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linear regression and graph plotting purposes, ordinal form is used for the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6" name="그림 6">
            <a:extLst>
              <a:ext uri="{FF2B5EF4-FFF2-40B4-BE49-F238E27FC236}">
                <a16:creationId xmlns:a16="http://schemas.microsoft.com/office/drawing/2014/main" id="{193F6A2C-E673-4F60-97C5-44C640E0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37" y="2696814"/>
            <a:ext cx="4643926" cy="44903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F676ED5-2726-47F3-8708-C7FD7A7B8017}"/>
              </a:ext>
            </a:extLst>
          </p:cNvPr>
          <p:cNvSpPr txBox="1"/>
          <p:nvPr/>
        </p:nvSpPr>
        <p:spPr>
          <a:xfrm>
            <a:off x="6096000" y="3382512"/>
            <a:ext cx="4643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Ordinal number represents the number of days from the first day of year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Dates in original format were kept separately as well for future uses</a:t>
            </a:r>
            <a:endParaRPr lang="ko-KR" altLang="en-US"/>
          </a:p>
        </p:txBody>
      </p:sp>
      <p:grpSp>
        <p:nvGrpSpPr>
          <p:cNvPr id="78" name="그룹 14">
            <a:extLst>
              <a:ext uri="{FF2B5EF4-FFF2-40B4-BE49-F238E27FC236}">
                <a16:creationId xmlns:a16="http://schemas.microsoft.com/office/drawing/2014/main" id="{DC2D1680-AB0A-4BC7-BCC1-A1B18D878082}"/>
              </a:ext>
            </a:extLst>
          </p:cNvPr>
          <p:cNvGrpSpPr/>
          <p:nvPr/>
        </p:nvGrpSpPr>
        <p:grpSpPr>
          <a:xfrm>
            <a:off x="1644050" y="1775489"/>
            <a:ext cx="3840697" cy="3925130"/>
            <a:chOff x="1932155" y="1703760"/>
            <a:chExt cx="3286528" cy="3358778"/>
          </a:xfrm>
        </p:grpSpPr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3F3B50DF-BEE8-4AD8-998F-EDC4BB9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0208" y="1795462"/>
              <a:ext cx="3038475" cy="3267075"/>
            </a:xfrm>
            <a:prstGeom prst="rect">
              <a:avLst/>
            </a:prstGeom>
          </p:spPr>
        </p:pic>
        <p:grpSp>
          <p:nvGrpSpPr>
            <p:cNvPr id="80" name="그룹 13">
              <a:extLst>
                <a:ext uri="{FF2B5EF4-FFF2-40B4-BE49-F238E27FC236}">
                  <a16:creationId xmlns:a16="http://schemas.microsoft.com/office/drawing/2014/main" id="{27B85C52-75DC-4DEA-B90B-1EA538C2199B}"/>
                </a:ext>
              </a:extLst>
            </p:cNvPr>
            <p:cNvGrpSpPr/>
            <p:nvPr/>
          </p:nvGrpSpPr>
          <p:grpSpPr>
            <a:xfrm>
              <a:off x="1932155" y="1703760"/>
              <a:ext cx="1340434" cy="3358778"/>
              <a:chOff x="1932155" y="1703760"/>
              <a:chExt cx="1340434" cy="3358778"/>
            </a:xfrm>
          </p:grpSpPr>
          <p:sp>
            <p:nvSpPr>
              <p:cNvPr id="81" name="직사각형 3">
                <a:extLst>
                  <a:ext uri="{FF2B5EF4-FFF2-40B4-BE49-F238E27FC236}">
                    <a16:creationId xmlns:a16="http://schemas.microsoft.com/office/drawing/2014/main" id="{80DCBF53-F649-4A47-81F6-6FAD7DB67FF9}"/>
                  </a:ext>
                </a:extLst>
              </p:cNvPr>
              <p:cNvSpPr/>
              <p:nvPr/>
            </p:nvSpPr>
            <p:spPr>
              <a:xfrm>
                <a:off x="2722083" y="1703760"/>
                <a:ext cx="550506" cy="3358778"/>
              </a:xfrm>
              <a:prstGeom prst="rect">
                <a:avLst/>
              </a:prstGeom>
              <a:noFill/>
              <a:ln w="28575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2" name="직선 화살표 연결선 12">
                <a:extLst>
                  <a:ext uri="{FF2B5EF4-FFF2-40B4-BE49-F238E27FC236}">
                    <a16:creationId xmlns:a16="http://schemas.microsoft.com/office/drawing/2014/main" id="{52466EC4-DBFB-4F37-B3C6-F53507CEDE64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932155" y="3383149"/>
                <a:ext cx="789928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D1AD56-7807-4B34-A467-8C574633087A}"/>
              </a:ext>
            </a:extLst>
          </p:cNvPr>
          <p:cNvGrpSpPr/>
          <p:nvPr/>
        </p:nvGrpSpPr>
        <p:grpSpPr>
          <a:xfrm>
            <a:off x="6681220" y="5388541"/>
            <a:ext cx="5510780" cy="1469461"/>
            <a:chOff x="6681220" y="5388541"/>
            <a:chExt cx="5510780" cy="146946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1EA53C2-DA5A-40AE-969B-C78149962BCB}"/>
                </a:ext>
              </a:extLst>
            </p:cNvPr>
            <p:cNvGrpSpPr/>
            <p:nvPr/>
          </p:nvGrpSpPr>
          <p:grpSpPr>
            <a:xfrm>
              <a:off x="6681220" y="5388541"/>
              <a:ext cx="5510780" cy="1469461"/>
              <a:chOff x="1062740" y="2755612"/>
              <a:chExt cx="9269424" cy="2471708"/>
            </a:xfrm>
          </p:grpSpPr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DABC4127-44FE-45E6-9089-A14C73EFB04F}"/>
                  </a:ext>
                </a:extLst>
              </p:cNvPr>
              <p:cNvSpPr/>
              <p:nvPr/>
            </p:nvSpPr>
            <p:spPr>
              <a:xfrm>
                <a:off x="1062740" y="3005317"/>
                <a:ext cx="2192956" cy="1952642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58690FD3-353A-46DD-BB50-556E0C7F5B43}"/>
                  </a:ext>
                </a:extLst>
              </p:cNvPr>
              <p:cNvSpPr/>
              <p:nvPr/>
            </p:nvSpPr>
            <p:spPr>
              <a:xfrm rot="10800000">
                <a:off x="3012359" y="2970172"/>
                <a:ext cx="2192400" cy="1952641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A1AAE057-A7DB-4FC4-894C-B00E61FBC483}"/>
                  </a:ext>
                </a:extLst>
              </p:cNvPr>
              <p:cNvSpPr/>
              <p:nvPr/>
            </p:nvSpPr>
            <p:spPr>
              <a:xfrm>
                <a:off x="4964130" y="2994825"/>
                <a:ext cx="2192400" cy="1927988"/>
              </a:xfrm>
              <a:prstGeom prst="blockArc">
                <a:avLst>
                  <a:gd name="adj1" fmla="val 10800000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Block Arc 89">
                <a:extLst>
                  <a:ext uri="{FF2B5EF4-FFF2-40B4-BE49-F238E27FC236}">
                    <a16:creationId xmlns:a16="http://schemas.microsoft.com/office/drawing/2014/main" id="{561EC9B9-E22D-42BE-AC47-90F61241C9A2}"/>
                  </a:ext>
                </a:extLst>
              </p:cNvPr>
              <p:cNvSpPr/>
              <p:nvPr/>
            </p:nvSpPr>
            <p:spPr>
              <a:xfrm rot="10800000">
                <a:off x="6913193" y="2970172"/>
                <a:ext cx="2192400" cy="1927987"/>
              </a:xfrm>
              <a:prstGeom prst="blockArc">
                <a:avLst>
                  <a:gd name="adj1" fmla="val 10872597"/>
                  <a:gd name="adj2" fmla="val 21559414"/>
                  <a:gd name="adj3" fmla="val 1265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7CC34E5-EDCF-43C1-A58A-F914EAF71111}"/>
                  </a:ext>
                </a:extLst>
              </p:cNvPr>
              <p:cNvSpPr/>
              <p:nvPr/>
            </p:nvSpPr>
            <p:spPr>
              <a:xfrm>
                <a:off x="1062741" y="3913448"/>
                <a:ext cx="240905" cy="13138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Rectangle 18">
                <a:extLst>
                  <a:ext uri="{FF2B5EF4-FFF2-40B4-BE49-F238E27FC236}">
                    <a16:creationId xmlns:a16="http://schemas.microsoft.com/office/drawing/2014/main" id="{89C096DA-16E3-4C9B-9036-654DA7F777CA}"/>
                  </a:ext>
                </a:extLst>
              </p:cNvPr>
              <p:cNvSpPr/>
              <p:nvPr/>
            </p:nvSpPr>
            <p:spPr>
              <a:xfrm>
                <a:off x="8856163" y="2796540"/>
                <a:ext cx="249430" cy="11923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1528170"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1528170"/>
                    </a:lnTo>
                    <a:lnTo>
                      <a:pt x="0" y="152817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Rectangle 18">
                <a:extLst>
                  <a:ext uri="{FF2B5EF4-FFF2-40B4-BE49-F238E27FC236}">
                    <a16:creationId xmlns:a16="http://schemas.microsoft.com/office/drawing/2014/main" id="{43361A56-5E04-4F31-BBAB-9AE572662311}"/>
                  </a:ext>
                </a:extLst>
              </p:cNvPr>
              <p:cNvSpPr/>
              <p:nvPr/>
            </p:nvSpPr>
            <p:spPr>
              <a:xfrm rot="16200000">
                <a:off x="9499211" y="2112565"/>
                <a:ext cx="189905" cy="1476000"/>
              </a:xfrm>
              <a:custGeom>
                <a:avLst/>
                <a:gdLst/>
                <a:ahLst/>
                <a:cxnLst/>
                <a:rect l="l" t="t" r="r" b="b"/>
                <a:pathLst>
                  <a:path w="180000" h="579556">
                    <a:moveTo>
                      <a:pt x="0" y="579556"/>
                    </a:moveTo>
                    <a:lnTo>
                      <a:pt x="0" y="0"/>
                    </a:lnTo>
                    <a:lnTo>
                      <a:pt x="180000" y="0"/>
                    </a:lnTo>
                    <a:lnTo>
                      <a:pt x="180000" y="5795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4" name="그룹 7">
                <a:extLst>
                  <a:ext uri="{FF2B5EF4-FFF2-40B4-BE49-F238E27FC236}">
                    <a16:creationId xmlns:a16="http://schemas.microsoft.com/office/drawing/2014/main" id="{49E0FC31-99BF-421B-8B9A-8C206BDC3D88}"/>
                  </a:ext>
                </a:extLst>
              </p:cNvPr>
              <p:cNvGrpSpPr/>
              <p:nvPr/>
            </p:nvGrpSpPr>
            <p:grpSpPr>
              <a:xfrm>
                <a:off x="1243878" y="3558396"/>
                <a:ext cx="1830680" cy="1665572"/>
                <a:chOff x="1598585" y="3559480"/>
                <a:chExt cx="1830680" cy="1665572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BD7BA88-A640-4EC7-8D5C-37272D39520D}"/>
                    </a:ext>
                  </a:extLst>
                </p:cNvPr>
                <p:cNvSpPr/>
                <p:nvPr/>
              </p:nvSpPr>
              <p:spPr>
                <a:xfrm>
                  <a:off x="2070186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8054258-F5BF-4A51-AB65-28FA335C988A}"/>
                    </a:ext>
                  </a:extLst>
                </p:cNvPr>
                <p:cNvSpPr txBox="1"/>
                <p:nvPr/>
              </p:nvSpPr>
              <p:spPr>
                <a:xfrm>
                  <a:off x="1598585" y="4448508"/>
                  <a:ext cx="1830680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Variable Selection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7" name="Rectangle 7">
                  <a:extLst>
                    <a:ext uri="{FF2B5EF4-FFF2-40B4-BE49-F238E27FC236}">
                      <a16:creationId xmlns:a16="http://schemas.microsoft.com/office/drawing/2014/main" id="{B7A13CB8-C91D-491A-8F40-584EC7BB6EDB}"/>
                    </a:ext>
                  </a:extLst>
                </p:cNvPr>
                <p:cNvSpPr/>
                <p:nvPr/>
              </p:nvSpPr>
              <p:spPr>
                <a:xfrm rot="18900000">
                  <a:off x="2444331" y="3778778"/>
                  <a:ext cx="225664" cy="50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09" h="343323">
                      <a:moveTo>
                        <a:pt x="102909" y="313772"/>
                      </a:moveTo>
                      <a:lnTo>
                        <a:pt x="102909" y="328547"/>
                      </a:lnTo>
                      <a:cubicBezTo>
                        <a:pt x="102909" y="336708"/>
                        <a:pt x="96294" y="343322"/>
                        <a:pt x="88133" y="343323"/>
                      </a:cubicBezTo>
                      <a:lnTo>
                        <a:pt x="65975" y="343322"/>
                      </a:lnTo>
                      <a:cubicBezTo>
                        <a:pt x="57814" y="343322"/>
                        <a:pt x="51199" y="336708"/>
                        <a:pt x="51199" y="328547"/>
                      </a:cubicBezTo>
                      <a:cubicBezTo>
                        <a:pt x="51199" y="323622"/>
                        <a:pt x="51200" y="318696"/>
                        <a:pt x="51200" y="313771"/>
                      </a:cubicBezTo>
                      <a:close/>
                      <a:moveTo>
                        <a:pt x="123327" y="15459"/>
                      </a:moveTo>
                      <a:cubicBezTo>
                        <a:pt x="141678" y="29245"/>
                        <a:pt x="152926" y="50497"/>
                        <a:pt x="154008" y="73425"/>
                      </a:cubicBezTo>
                      <a:cubicBezTo>
                        <a:pt x="155089" y="96353"/>
                        <a:pt x="145890" y="118568"/>
                        <a:pt x="128916" y="134021"/>
                      </a:cubicBezTo>
                      <a:lnTo>
                        <a:pt x="119294" y="123450"/>
                      </a:lnTo>
                      <a:cubicBezTo>
                        <a:pt x="133118" y="110865"/>
                        <a:pt x="140611" y="92772"/>
                        <a:pt x="139730" y="74098"/>
                      </a:cubicBezTo>
                      <a:cubicBezTo>
                        <a:pt x="138850" y="55424"/>
                        <a:pt x="129689" y="38115"/>
                        <a:pt x="114743" y="26887"/>
                      </a:cubicBezTo>
                      <a:close/>
                      <a:moveTo>
                        <a:pt x="136698" y="17411"/>
                      </a:moveTo>
                      <a:cubicBezTo>
                        <a:pt x="103758" y="-15529"/>
                        <a:pt x="50351" y="-15529"/>
                        <a:pt x="17412" y="17411"/>
                      </a:cubicBezTo>
                      <a:cubicBezTo>
                        <a:pt x="-15528" y="50351"/>
                        <a:pt x="-15528" y="103757"/>
                        <a:pt x="17412" y="136697"/>
                      </a:cubicBezTo>
                      <a:cubicBezTo>
                        <a:pt x="50351" y="169637"/>
                        <a:pt x="103758" y="169637"/>
                        <a:pt x="136698" y="136697"/>
                      </a:cubicBezTo>
                      <a:cubicBezTo>
                        <a:pt x="169637" y="103757"/>
                        <a:pt x="169637" y="50351"/>
                        <a:pt x="136698" y="17411"/>
                      </a:cubicBezTo>
                      <a:close/>
                      <a:moveTo>
                        <a:pt x="154109" y="0"/>
                      </a:moveTo>
                      <a:cubicBezTo>
                        <a:pt x="196665" y="42556"/>
                        <a:pt x="196665" y="111552"/>
                        <a:pt x="154109" y="154108"/>
                      </a:cubicBezTo>
                      <a:cubicBezTo>
                        <a:pt x="139576" y="168641"/>
                        <a:pt x="121959" y="178211"/>
                        <a:pt x="102912" y="180994"/>
                      </a:cubicBezTo>
                      <a:lnTo>
                        <a:pt x="102912" y="308310"/>
                      </a:lnTo>
                      <a:lnTo>
                        <a:pt x="51197" y="308310"/>
                      </a:lnTo>
                      <a:lnTo>
                        <a:pt x="51197" y="180994"/>
                      </a:lnTo>
                      <a:cubicBezTo>
                        <a:pt x="32150" y="178211"/>
                        <a:pt x="14534" y="168641"/>
                        <a:pt x="0" y="154108"/>
                      </a:cubicBezTo>
                      <a:cubicBezTo>
                        <a:pt x="-42555" y="111552"/>
                        <a:pt x="-42555" y="42556"/>
                        <a:pt x="0" y="0"/>
                      </a:cubicBezTo>
                      <a:cubicBezTo>
                        <a:pt x="42556" y="-42556"/>
                        <a:pt x="111553" y="-42556"/>
                        <a:pt x="1541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5" name="그룹 8">
                <a:extLst>
                  <a:ext uri="{FF2B5EF4-FFF2-40B4-BE49-F238E27FC236}">
                    <a16:creationId xmlns:a16="http://schemas.microsoft.com/office/drawing/2014/main" id="{D7BC7730-9AED-4EFD-9664-176CAD4C3983}"/>
                  </a:ext>
                </a:extLst>
              </p:cNvPr>
              <p:cNvGrpSpPr/>
              <p:nvPr/>
            </p:nvGrpSpPr>
            <p:grpSpPr>
              <a:xfrm>
                <a:off x="3188793" y="2777298"/>
                <a:ext cx="1830680" cy="1671211"/>
                <a:chOff x="4019004" y="2777469"/>
                <a:chExt cx="1830680" cy="167121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AE9C860-A84E-4380-8715-94841EE2C27E}"/>
                    </a:ext>
                  </a:extLst>
                </p:cNvPr>
                <p:cNvSpPr/>
                <p:nvPr/>
              </p:nvSpPr>
              <p:spPr>
                <a:xfrm>
                  <a:off x="4490605" y="3559480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 dirty="0">
                    <a:cs typeface="Arial" pitchFamily="34" charset="0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0B67B40-A61F-4C84-977E-7E519D693427}"/>
                    </a:ext>
                  </a:extLst>
                </p:cNvPr>
                <p:cNvSpPr txBox="1"/>
                <p:nvPr/>
              </p:nvSpPr>
              <p:spPr>
                <a:xfrm>
                  <a:off x="4019004" y="2777469"/>
                  <a:ext cx="1830680" cy="776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Extraction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6" name="그룹 16">
                <a:extLst>
                  <a:ext uri="{FF2B5EF4-FFF2-40B4-BE49-F238E27FC236}">
                    <a16:creationId xmlns:a16="http://schemas.microsoft.com/office/drawing/2014/main" id="{B2707301-32F4-4DE0-818C-3FD10F835144}"/>
                  </a:ext>
                </a:extLst>
              </p:cNvPr>
              <p:cNvGrpSpPr/>
              <p:nvPr/>
            </p:nvGrpSpPr>
            <p:grpSpPr>
              <a:xfrm>
                <a:off x="5143716" y="3558225"/>
                <a:ext cx="1830680" cy="1665747"/>
                <a:chOff x="6301962" y="3468847"/>
                <a:chExt cx="1830680" cy="1665747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1F7E510-30D2-4A9E-BE0D-2A056C7342D1}"/>
                    </a:ext>
                  </a:extLst>
                </p:cNvPr>
                <p:cNvSpPr/>
                <p:nvPr/>
              </p:nvSpPr>
              <p:spPr>
                <a:xfrm>
                  <a:off x="6773564" y="3468847"/>
                  <a:ext cx="887479" cy="889200"/>
                </a:xfrm>
                <a:prstGeom prst="ellipse">
                  <a:avLst/>
                </a:prstGeom>
                <a:solidFill>
                  <a:srgbClr val="ED7D31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4A693F8-EA72-4EA6-BE3B-F57253D67F1A}"/>
                    </a:ext>
                  </a:extLst>
                </p:cNvPr>
                <p:cNvSpPr txBox="1"/>
                <p:nvPr/>
              </p:nvSpPr>
              <p:spPr>
                <a:xfrm>
                  <a:off x="6301962" y="4358049"/>
                  <a:ext cx="1830680" cy="77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Preparation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97" name="그룹 17">
                <a:extLst>
                  <a:ext uri="{FF2B5EF4-FFF2-40B4-BE49-F238E27FC236}">
                    <a16:creationId xmlns:a16="http://schemas.microsoft.com/office/drawing/2014/main" id="{9D5DA42A-1778-4429-BE33-6087BA704490}"/>
                  </a:ext>
                </a:extLst>
              </p:cNvPr>
              <p:cNvGrpSpPr/>
              <p:nvPr/>
            </p:nvGrpSpPr>
            <p:grpSpPr>
              <a:xfrm>
                <a:off x="7301308" y="2774215"/>
                <a:ext cx="1416168" cy="1673381"/>
                <a:chOff x="8967280" y="2760715"/>
                <a:chExt cx="1416168" cy="167338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A15C102-8D54-43A1-811E-8CEA623C5FF7}"/>
                    </a:ext>
                  </a:extLst>
                </p:cNvPr>
                <p:cNvSpPr/>
                <p:nvPr/>
              </p:nvSpPr>
              <p:spPr>
                <a:xfrm>
                  <a:off x="9234335" y="3544896"/>
                  <a:ext cx="887479" cy="889200"/>
                </a:xfrm>
                <a:prstGeom prst="ellipse">
                  <a:avLst/>
                </a:prstGeom>
                <a:solidFill>
                  <a:schemeClr val="bg2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b="1">
                    <a:cs typeface="Arial" pitchFamily="34" charset="0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0C1DE17-226F-469F-95C2-E352B67BDA85}"/>
                    </a:ext>
                  </a:extLst>
                </p:cNvPr>
                <p:cNvSpPr txBox="1"/>
                <p:nvPr/>
              </p:nvSpPr>
              <p:spPr>
                <a:xfrm>
                  <a:off x="8967280" y="2760715"/>
                  <a:ext cx="1416168" cy="77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Analysis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0" name="Rounded Rectangle 51">
                  <a:extLst>
                    <a:ext uri="{FF2B5EF4-FFF2-40B4-BE49-F238E27FC236}">
                      <a16:creationId xmlns:a16="http://schemas.microsoft.com/office/drawing/2014/main" id="{1EBA13FE-995F-4E17-BC67-79465B0FC2C2}"/>
                    </a:ext>
                  </a:extLst>
                </p:cNvPr>
                <p:cNvSpPr/>
                <p:nvPr/>
              </p:nvSpPr>
              <p:spPr>
                <a:xfrm rot="16200000" flipH="1">
                  <a:off x="9407291" y="3711761"/>
                  <a:ext cx="541566" cy="51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8608" h="2758049">
                      <a:moveTo>
                        <a:pt x="2797052" y="1199936"/>
                      </a:moveTo>
                      <a:lnTo>
                        <a:pt x="2797052" y="1541978"/>
                      </a:lnTo>
                      <a:cubicBezTo>
                        <a:pt x="2797052" y="1578306"/>
                        <a:pt x="2826502" y="1607756"/>
                        <a:pt x="2862830" y="1607756"/>
                      </a:cubicBezTo>
                      <a:lnTo>
                        <a:pt x="2862830" y="1607755"/>
                      </a:lnTo>
                      <a:cubicBezTo>
                        <a:pt x="2899158" y="1607755"/>
                        <a:pt x="2928608" y="1578305"/>
                        <a:pt x="2928608" y="1541977"/>
                      </a:cubicBezTo>
                      <a:lnTo>
                        <a:pt x="2928607" y="1199936"/>
                      </a:lnTo>
                      <a:cubicBezTo>
                        <a:pt x="2928607" y="1163608"/>
                        <a:pt x="2899158" y="1134159"/>
                        <a:pt x="2862830" y="1134158"/>
                      </a:cubicBezTo>
                      <a:cubicBezTo>
                        <a:pt x="2826502" y="1134159"/>
                        <a:pt x="2797052" y="1163608"/>
                        <a:pt x="2797052" y="1199936"/>
                      </a:cubicBezTo>
                      <a:close/>
                      <a:moveTo>
                        <a:pt x="2593193" y="1147315"/>
                      </a:moveTo>
                      <a:lnTo>
                        <a:pt x="2593193" y="1594601"/>
                      </a:lnTo>
                      <a:cubicBezTo>
                        <a:pt x="2593193" y="1630929"/>
                        <a:pt x="2622643" y="1660379"/>
                        <a:pt x="2658971" y="1660379"/>
                      </a:cubicBezTo>
                      <a:lnTo>
                        <a:pt x="2658971" y="1660378"/>
                      </a:lnTo>
                      <a:cubicBezTo>
                        <a:pt x="2695299" y="1660378"/>
                        <a:pt x="2724749" y="1630928"/>
                        <a:pt x="2724749" y="1594600"/>
                      </a:cubicBezTo>
                      <a:lnTo>
                        <a:pt x="2724748" y="1147315"/>
                      </a:lnTo>
                      <a:cubicBezTo>
                        <a:pt x="2724748" y="1110987"/>
                        <a:pt x="2695299" y="1081538"/>
                        <a:pt x="2658971" y="1081537"/>
                      </a:cubicBezTo>
                      <a:cubicBezTo>
                        <a:pt x="2622643" y="1081538"/>
                        <a:pt x="2593193" y="1110987"/>
                        <a:pt x="2593193" y="1147315"/>
                      </a:cubicBezTo>
                      <a:close/>
                      <a:moveTo>
                        <a:pt x="2389334" y="1121004"/>
                      </a:moveTo>
                      <a:lnTo>
                        <a:pt x="2389334" y="1620912"/>
                      </a:lnTo>
                      <a:cubicBezTo>
                        <a:pt x="2389334" y="1657240"/>
                        <a:pt x="2418784" y="1686690"/>
                        <a:pt x="2455112" y="1686690"/>
                      </a:cubicBezTo>
                      <a:lnTo>
                        <a:pt x="2455112" y="1686689"/>
                      </a:lnTo>
                      <a:cubicBezTo>
                        <a:pt x="2491440" y="1686689"/>
                        <a:pt x="2520890" y="1657239"/>
                        <a:pt x="2520890" y="1620911"/>
                      </a:cubicBezTo>
                      <a:lnTo>
                        <a:pt x="2520889" y="1121004"/>
                      </a:lnTo>
                      <a:cubicBezTo>
                        <a:pt x="2520889" y="1084676"/>
                        <a:pt x="2491440" y="1055227"/>
                        <a:pt x="2455112" y="1055226"/>
                      </a:cubicBezTo>
                      <a:cubicBezTo>
                        <a:pt x="2418784" y="1055227"/>
                        <a:pt x="2389334" y="1084676"/>
                        <a:pt x="2389334" y="1121004"/>
                      </a:cubicBezTo>
                      <a:close/>
                      <a:moveTo>
                        <a:pt x="1314382" y="1247024"/>
                      </a:moveTo>
                      <a:cubicBezTo>
                        <a:pt x="1314381" y="1225915"/>
                        <a:pt x="1331494" y="1208803"/>
                        <a:pt x="1352603" y="1208803"/>
                      </a:cubicBezTo>
                      <a:lnTo>
                        <a:pt x="1410313" y="1208803"/>
                      </a:lnTo>
                      <a:lnTo>
                        <a:pt x="1410313" y="1146778"/>
                      </a:lnTo>
                      <a:cubicBezTo>
                        <a:pt x="1410313" y="1145599"/>
                        <a:pt x="1410393" y="1144438"/>
                        <a:pt x="1411688" y="1143457"/>
                      </a:cubicBezTo>
                      <a:lnTo>
                        <a:pt x="1408531" y="1133444"/>
                      </a:lnTo>
                      <a:cubicBezTo>
                        <a:pt x="1410371" y="1112415"/>
                        <a:pt x="1428909" y="1096860"/>
                        <a:pt x="1449938" y="1098699"/>
                      </a:cubicBezTo>
                      <a:lnTo>
                        <a:pt x="2236821" y="1167543"/>
                      </a:lnTo>
                      <a:cubicBezTo>
                        <a:pt x="2257849" y="1169383"/>
                        <a:pt x="2273405" y="1187920"/>
                        <a:pt x="2271565" y="1208950"/>
                      </a:cubicBezTo>
                      <a:cubicBezTo>
                        <a:pt x="2269725" y="1229978"/>
                        <a:pt x="2251187" y="1245533"/>
                        <a:pt x="2230159" y="1243693"/>
                      </a:cubicBezTo>
                      <a:cubicBezTo>
                        <a:pt x="1973864" y="1221271"/>
                        <a:pt x="1717570" y="1198849"/>
                        <a:pt x="1461275" y="1176426"/>
                      </a:cubicBezTo>
                      <a:lnTo>
                        <a:pt x="1461274" y="1208803"/>
                      </a:lnTo>
                      <a:lnTo>
                        <a:pt x="1518985" y="1208803"/>
                      </a:lnTo>
                      <a:cubicBezTo>
                        <a:pt x="1540095" y="1208802"/>
                        <a:pt x="1557205" y="1225915"/>
                        <a:pt x="1557206" y="1247025"/>
                      </a:cubicBezTo>
                      <a:lnTo>
                        <a:pt x="1557207" y="1247023"/>
                      </a:lnTo>
                      <a:cubicBezTo>
                        <a:pt x="1557207" y="1268132"/>
                        <a:pt x="1540095" y="1285244"/>
                        <a:pt x="1518986" y="1285244"/>
                      </a:cubicBezTo>
                      <a:cubicBezTo>
                        <a:pt x="1499749" y="1285244"/>
                        <a:pt x="1480511" y="1285243"/>
                        <a:pt x="1461275" y="1285244"/>
                      </a:cubicBezTo>
                      <a:lnTo>
                        <a:pt x="1461275" y="1337600"/>
                      </a:lnTo>
                      <a:lnTo>
                        <a:pt x="1518985" y="1337600"/>
                      </a:lnTo>
                      <a:cubicBezTo>
                        <a:pt x="1540095" y="1337600"/>
                        <a:pt x="1557206" y="1354713"/>
                        <a:pt x="1557206" y="1375821"/>
                      </a:cubicBezTo>
                      <a:lnTo>
                        <a:pt x="1557207" y="1375820"/>
                      </a:lnTo>
                      <a:cubicBezTo>
                        <a:pt x="1557206" y="1396928"/>
                        <a:pt x="1540095" y="1414041"/>
                        <a:pt x="1518986" y="1414041"/>
                      </a:cubicBezTo>
                      <a:cubicBezTo>
                        <a:pt x="1499750" y="1414041"/>
                        <a:pt x="1480511" y="1414041"/>
                        <a:pt x="1461275" y="1414042"/>
                      </a:cubicBezTo>
                      <a:lnTo>
                        <a:pt x="1461275" y="1466398"/>
                      </a:lnTo>
                      <a:lnTo>
                        <a:pt x="1518985" y="1466398"/>
                      </a:lnTo>
                      <a:cubicBezTo>
                        <a:pt x="1540095" y="1466398"/>
                        <a:pt x="1557206" y="1483509"/>
                        <a:pt x="1557206" y="1504618"/>
                      </a:cubicBezTo>
                      <a:lnTo>
                        <a:pt x="1557207" y="1504619"/>
                      </a:lnTo>
                      <a:cubicBezTo>
                        <a:pt x="1557207" y="1525727"/>
                        <a:pt x="1540094" y="1542838"/>
                        <a:pt x="1518986" y="1542839"/>
                      </a:cubicBezTo>
                      <a:cubicBezTo>
                        <a:pt x="1499749" y="1542839"/>
                        <a:pt x="1480511" y="1542838"/>
                        <a:pt x="1461275" y="1542839"/>
                      </a:cubicBezTo>
                      <a:lnTo>
                        <a:pt x="1461274" y="1575412"/>
                      </a:lnTo>
                      <a:lnTo>
                        <a:pt x="2226550" y="1494978"/>
                      </a:lnTo>
                      <a:cubicBezTo>
                        <a:pt x="2247542" y="1492772"/>
                        <a:pt x="2266350" y="1508001"/>
                        <a:pt x="2268556" y="1528995"/>
                      </a:cubicBezTo>
                      <a:cubicBezTo>
                        <a:pt x="2270763" y="1549988"/>
                        <a:pt x="2255534" y="1568794"/>
                        <a:pt x="2234542" y="1571000"/>
                      </a:cubicBezTo>
                      <a:cubicBezTo>
                        <a:pt x="1972686" y="1598522"/>
                        <a:pt x="1710833" y="1626046"/>
                        <a:pt x="1448978" y="1653567"/>
                      </a:cubicBezTo>
                      <a:cubicBezTo>
                        <a:pt x="1427984" y="1655774"/>
                        <a:pt x="1409178" y="1640544"/>
                        <a:pt x="1406971" y="1619551"/>
                      </a:cubicBezTo>
                      <a:cubicBezTo>
                        <a:pt x="1406474" y="1614827"/>
                        <a:pt x="1406862" y="1610214"/>
                        <a:pt x="1410805" y="1606610"/>
                      </a:cubicBezTo>
                      <a:lnTo>
                        <a:pt x="1410312" y="1605422"/>
                      </a:lnTo>
                      <a:lnTo>
                        <a:pt x="1410312" y="1542839"/>
                      </a:lnTo>
                      <a:lnTo>
                        <a:pt x="1352603" y="1542841"/>
                      </a:lnTo>
                      <a:cubicBezTo>
                        <a:pt x="1331494" y="1542841"/>
                        <a:pt x="1314382" y="1525729"/>
                        <a:pt x="1314382" y="1504619"/>
                      </a:cubicBezTo>
                      <a:cubicBezTo>
                        <a:pt x="1314382" y="1483510"/>
                        <a:pt x="1331493" y="1466397"/>
                        <a:pt x="1352603" y="1466398"/>
                      </a:cubicBezTo>
                      <a:lnTo>
                        <a:pt x="1410312" y="1466398"/>
                      </a:lnTo>
                      <a:lnTo>
                        <a:pt x="1410313" y="1414042"/>
                      </a:lnTo>
                      <a:lnTo>
                        <a:pt x="1352603" y="1414042"/>
                      </a:lnTo>
                      <a:cubicBezTo>
                        <a:pt x="1331494" y="1414041"/>
                        <a:pt x="1314383" y="1396930"/>
                        <a:pt x="1314382" y="1375820"/>
                      </a:cubicBezTo>
                      <a:cubicBezTo>
                        <a:pt x="1314383" y="1354713"/>
                        <a:pt x="1331494" y="1337600"/>
                        <a:pt x="1352603" y="1337601"/>
                      </a:cubicBezTo>
                      <a:lnTo>
                        <a:pt x="1410312" y="1337600"/>
                      </a:lnTo>
                      <a:lnTo>
                        <a:pt x="1410312" y="1285244"/>
                      </a:lnTo>
                      <a:lnTo>
                        <a:pt x="1352603" y="1285244"/>
                      </a:lnTo>
                      <a:cubicBezTo>
                        <a:pt x="1331494" y="1285244"/>
                        <a:pt x="1314381" y="1268133"/>
                        <a:pt x="1314382" y="1247024"/>
                      </a:cubicBezTo>
                      <a:close/>
                      <a:moveTo>
                        <a:pt x="1171967" y="72000"/>
                      </a:moveTo>
                      <a:lnTo>
                        <a:pt x="1171967" y="288000"/>
                      </a:lnTo>
                      <a:cubicBezTo>
                        <a:pt x="1171967" y="327765"/>
                        <a:pt x="1204202" y="360000"/>
                        <a:pt x="1243967" y="360000"/>
                      </a:cubicBezTo>
                      <a:cubicBezTo>
                        <a:pt x="1283732" y="360000"/>
                        <a:pt x="1315967" y="327765"/>
                        <a:pt x="1315967" y="288000"/>
                      </a:cubicBezTo>
                      <a:lnTo>
                        <a:pt x="1315967" y="72000"/>
                      </a:lnTo>
                      <a:cubicBezTo>
                        <a:pt x="1315967" y="32235"/>
                        <a:pt x="1283732" y="0"/>
                        <a:pt x="1243967" y="0"/>
                      </a:cubicBezTo>
                      <a:cubicBezTo>
                        <a:pt x="1204202" y="0"/>
                        <a:pt x="1171967" y="32235"/>
                        <a:pt x="1171967" y="72000"/>
                      </a:cubicBezTo>
                      <a:close/>
                      <a:moveTo>
                        <a:pt x="1171966" y="2470049"/>
                      </a:moveTo>
                      <a:lnTo>
                        <a:pt x="1171966" y="2686049"/>
                      </a:lnTo>
                      <a:cubicBezTo>
                        <a:pt x="1171966" y="2725814"/>
                        <a:pt x="1204201" y="2758049"/>
                        <a:pt x="1243966" y="2758049"/>
                      </a:cubicBezTo>
                      <a:cubicBezTo>
                        <a:pt x="1283731" y="2758049"/>
                        <a:pt x="1315966" y="2725814"/>
                        <a:pt x="1315966" y="2686049"/>
                      </a:cubicBezTo>
                      <a:lnTo>
                        <a:pt x="1315966" y="2470049"/>
                      </a:lnTo>
                      <a:cubicBezTo>
                        <a:pt x="1315966" y="2430284"/>
                        <a:pt x="1283731" y="2398049"/>
                        <a:pt x="1243966" y="2398049"/>
                      </a:cubicBezTo>
                      <a:cubicBezTo>
                        <a:pt x="1204201" y="2398049"/>
                        <a:pt x="1171966" y="2430284"/>
                        <a:pt x="1171966" y="2470049"/>
                      </a:cubicBezTo>
                      <a:close/>
                      <a:moveTo>
                        <a:pt x="515345" y="1370958"/>
                      </a:moveTo>
                      <a:cubicBezTo>
                        <a:pt x="515344" y="1558300"/>
                        <a:pt x="586814" y="1745642"/>
                        <a:pt x="729750" y="1888579"/>
                      </a:cubicBezTo>
                      <a:cubicBezTo>
                        <a:pt x="1015625" y="2174454"/>
                        <a:pt x="1479119" y="2174454"/>
                        <a:pt x="1764994" y="1888580"/>
                      </a:cubicBezTo>
                      <a:lnTo>
                        <a:pt x="1940572" y="1713001"/>
                      </a:lnTo>
                      <a:lnTo>
                        <a:pt x="2136413" y="1713002"/>
                      </a:lnTo>
                      <a:cubicBezTo>
                        <a:pt x="2215124" y="1713001"/>
                        <a:pt x="2278929" y="1649195"/>
                        <a:pt x="2278929" y="1570486"/>
                      </a:cubicBezTo>
                      <a:lnTo>
                        <a:pt x="2278929" y="1374645"/>
                      </a:lnTo>
                      <a:lnTo>
                        <a:pt x="2282614" y="1370959"/>
                      </a:lnTo>
                      <a:lnTo>
                        <a:pt x="2278929" y="1367272"/>
                      </a:lnTo>
                      <a:lnTo>
                        <a:pt x="2278929" y="1171432"/>
                      </a:lnTo>
                      <a:cubicBezTo>
                        <a:pt x="2278929" y="1092722"/>
                        <a:pt x="2215123" y="1028916"/>
                        <a:pt x="2136413" y="1028916"/>
                      </a:cubicBezTo>
                      <a:lnTo>
                        <a:pt x="1940571" y="1028916"/>
                      </a:lnTo>
                      <a:cubicBezTo>
                        <a:pt x="1882045" y="970390"/>
                        <a:pt x="1823519" y="911862"/>
                        <a:pt x="1764993" y="853336"/>
                      </a:cubicBezTo>
                      <a:cubicBezTo>
                        <a:pt x="1479118" y="567461"/>
                        <a:pt x="1015625" y="567462"/>
                        <a:pt x="729750" y="853336"/>
                      </a:cubicBezTo>
                      <a:cubicBezTo>
                        <a:pt x="586813" y="996273"/>
                        <a:pt x="515344" y="1183616"/>
                        <a:pt x="515345" y="1370958"/>
                      </a:cubicBezTo>
                      <a:close/>
                      <a:moveTo>
                        <a:pt x="388776" y="2386770"/>
                      </a:moveTo>
                      <a:cubicBezTo>
                        <a:pt x="388776" y="2405196"/>
                        <a:pt x="395805" y="2423622"/>
                        <a:pt x="409865" y="2437681"/>
                      </a:cubicBezTo>
                      <a:cubicBezTo>
                        <a:pt x="437983" y="2465800"/>
                        <a:pt x="483570" y="2465800"/>
                        <a:pt x="511688" y="2437681"/>
                      </a:cubicBezTo>
                      <a:lnTo>
                        <a:pt x="664423" y="2284946"/>
                      </a:lnTo>
                      <a:cubicBezTo>
                        <a:pt x="692541" y="2256828"/>
                        <a:pt x="692541" y="2211241"/>
                        <a:pt x="664423" y="2183123"/>
                      </a:cubicBezTo>
                      <a:cubicBezTo>
                        <a:pt x="636305" y="2155005"/>
                        <a:pt x="590718" y="2155005"/>
                        <a:pt x="562599" y="2183123"/>
                      </a:cubicBezTo>
                      <a:lnTo>
                        <a:pt x="409865" y="2335858"/>
                      </a:lnTo>
                      <a:cubicBezTo>
                        <a:pt x="395805" y="2349917"/>
                        <a:pt x="388776" y="2368343"/>
                        <a:pt x="388776" y="2386770"/>
                      </a:cubicBezTo>
                      <a:close/>
                      <a:moveTo>
                        <a:pt x="388776" y="365689"/>
                      </a:moveTo>
                      <a:cubicBezTo>
                        <a:pt x="388776" y="384115"/>
                        <a:pt x="395805" y="402541"/>
                        <a:pt x="409865" y="416600"/>
                      </a:cubicBezTo>
                      <a:lnTo>
                        <a:pt x="562599" y="569335"/>
                      </a:lnTo>
                      <a:cubicBezTo>
                        <a:pt x="590718" y="597454"/>
                        <a:pt x="636305" y="597454"/>
                        <a:pt x="664423" y="569335"/>
                      </a:cubicBezTo>
                      <a:cubicBezTo>
                        <a:pt x="692541" y="541217"/>
                        <a:pt x="692541" y="495630"/>
                        <a:pt x="664423" y="467512"/>
                      </a:cubicBezTo>
                      <a:lnTo>
                        <a:pt x="511688" y="314777"/>
                      </a:lnTo>
                      <a:cubicBezTo>
                        <a:pt x="483570" y="286659"/>
                        <a:pt x="437983" y="286659"/>
                        <a:pt x="409865" y="314777"/>
                      </a:cubicBezTo>
                      <a:cubicBezTo>
                        <a:pt x="395805" y="328836"/>
                        <a:pt x="388776" y="347262"/>
                        <a:pt x="388776" y="365689"/>
                      </a:cubicBezTo>
                      <a:close/>
                      <a:moveTo>
                        <a:pt x="0" y="1379024"/>
                      </a:moveTo>
                      <a:cubicBezTo>
                        <a:pt x="0" y="1418789"/>
                        <a:pt x="32235" y="1451024"/>
                        <a:pt x="72000" y="1451024"/>
                      </a:cubicBezTo>
                      <a:lnTo>
                        <a:pt x="288000" y="1451024"/>
                      </a:lnTo>
                      <a:cubicBezTo>
                        <a:pt x="327765" y="1451024"/>
                        <a:pt x="360000" y="1418789"/>
                        <a:pt x="360000" y="1379024"/>
                      </a:cubicBezTo>
                      <a:cubicBezTo>
                        <a:pt x="360000" y="1339259"/>
                        <a:pt x="327765" y="1307024"/>
                        <a:pt x="288000" y="1307024"/>
                      </a:cubicBezTo>
                      <a:lnTo>
                        <a:pt x="72000" y="1307024"/>
                      </a:lnTo>
                      <a:cubicBezTo>
                        <a:pt x="32235" y="1307024"/>
                        <a:pt x="0" y="1339259"/>
                        <a:pt x="0" y="13790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B190CD26-7D5F-4797-9E25-59CA5C11C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2412" y="5968555"/>
              <a:ext cx="320264" cy="3229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6" name="Rectangle 16">
              <a:extLst>
                <a:ext uri="{FF2B5EF4-FFF2-40B4-BE49-F238E27FC236}">
                  <a16:creationId xmlns:a16="http://schemas.microsoft.com/office/drawing/2014/main" id="{2DD38124-81A1-47AD-B7DD-251201FF97A6}"/>
                </a:ext>
              </a:extLst>
            </p:cNvPr>
            <p:cNvSpPr/>
            <p:nvPr/>
          </p:nvSpPr>
          <p:spPr>
            <a:xfrm rot="2700000">
              <a:off x="8393182" y="5974247"/>
              <a:ext cx="217326" cy="315486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25488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BC5C954447AC48A05C60930762553B" ma:contentTypeVersion="4" ma:contentTypeDescription="Create a new document." ma:contentTypeScope="" ma:versionID="73d0457d7a1d9e0ccf4997ea697faffa">
  <xsd:schema xmlns:xsd="http://www.w3.org/2001/XMLSchema" xmlns:xs="http://www.w3.org/2001/XMLSchema" xmlns:p="http://schemas.microsoft.com/office/2006/metadata/properties" xmlns:ns3="56547ee7-913a-4650-bee7-1102c26e542e" targetNamespace="http://schemas.microsoft.com/office/2006/metadata/properties" ma:root="true" ma:fieldsID="749da124df17b1ca31ce1f1b5b96f505" ns3:_="">
    <xsd:import namespace="56547ee7-913a-4650-bee7-1102c26e54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547ee7-913a-4650-bee7-1102c26e54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E89CBC-726C-4BE2-915B-274F13E30C54}">
  <ds:schemaRefs>
    <ds:schemaRef ds:uri="56547ee7-913a-4650-bee7-1102c26e54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C272F9-D111-4A4B-ABE3-B8552CDAA8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161230-BAAD-4E8E-A05A-024A97DD2247}">
  <ds:schemaRefs>
    <ds:schemaRef ds:uri="56547ee7-913a-4650-bee7-1102c26e54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749</Words>
  <Application>Microsoft Office PowerPoint</Application>
  <PresentationFormat>Widescreen</PresentationFormat>
  <Paragraphs>192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테마</vt:lpstr>
      <vt:lpstr>Predicting Stock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#YOON SANG WON#</dc:creator>
  <cp:lastModifiedBy>#YEAP JIA HAO#</cp:lastModifiedBy>
  <cp:revision>12</cp:revision>
  <dcterms:created xsi:type="dcterms:W3CDTF">2021-04-13T15:05:44Z</dcterms:created>
  <dcterms:modified xsi:type="dcterms:W3CDTF">2021-04-22T19:15:41Z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0x010100D0BC5C954447AC48A05C60930762553B</vt:lpwstr>
  </property>
</Properties>
</file>